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56" r:id="rId2"/>
    <p:sldId id="257" r:id="rId3"/>
    <p:sldId id="259" r:id="rId4"/>
    <p:sldId id="263" r:id="rId5"/>
    <p:sldId id="261" r:id="rId6"/>
    <p:sldId id="258" r:id="rId7"/>
    <p:sldId id="260" r:id="rId8"/>
    <p:sldId id="262" r:id="rId9"/>
    <p:sldId id="268" r:id="rId10"/>
    <p:sldId id="264" r:id="rId11"/>
    <p:sldId id="265" r:id="rId12"/>
    <p:sldId id="266" r:id="rId13"/>
    <p:sldId id="267" r:id="rId14"/>
    <p:sldId id="269" r:id="rId15"/>
    <p:sldId id="270" r:id="rId16"/>
    <p:sldId id="271" r:id="rId17"/>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4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1514;&#1493;%20&#1510;&#1488;&#1493;&#1514;%20&#1492;&#1491;&#1512;&#1495;&#1493;&#150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1514;&#1493;%20&#1510;&#1488;&#1493;&#1514;%20&#1492;&#1491;&#1512;&#1495;&#1493;&#150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marL="0" marR="0" indent="0" algn="ctr" defTabSz="914400" rtl="1"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he-IL"/>
              <a:t>השפעת הטמפרטורה ( ْ</a:t>
            </a:r>
            <a:r>
              <a:rPr lang="en-US"/>
              <a:t>c </a:t>
            </a:r>
            <a:r>
              <a:rPr lang="he-IL"/>
              <a:t> )על קצב נשימת החלזון </a:t>
            </a:r>
            <a:endParaRPr lang="en-US"/>
          </a:p>
          <a:p>
            <a:pPr marL="0" marR="0" indent="0" algn="ctr" defTabSz="914400" rtl="1"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ar-AE" sz="1800" b="1" i="0" baseline="0"/>
              <a:t>تأثير درجة الحرارة  ( ْ</a:t>
            </a:r>
            <a:r>
              <a:rPr lang="en-US" sz="1800" b="1" i="0" baseline="0"/>
              <a:t>c </a:t>
            </a:r>
            <a:r>
              <a:rPr lang="ar-AE" sz="1800" b="1" i="0" baseline="0"/>
              <a:t> )على وتيرة تنفس الحلزون </a:t>
            </a:r>
            <a:endParaRPr lang="he-IL"/>
          </a:p>
          <a:p>
            <a:pPr marL="0" marR="0" indent="0" algn="ctr" defTabSz="914400" rtl="1"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he-IL"/>
          </a:p>
        </c:rich>
      </c:tx>
      <c:layout/>
    </c:title>
    <c:plotArea>
      <c:layout/>
      <c:scatterChart>
        <c:scatterStyle val="smoothMarker"/>
        <c:ser>
          <c:idx val="0"/>
          <c:order val="0"/>
          <c:spPr>
            <a:ln cmpd="sng">
              <a:solidFill>
                <a:srgbClr val="FF0000"/>
              </a:solidFill>
            </a:ln>
          </c:spPr>
          <c:marker>
            <c:spPr>
              <a:ln w="63500" cmpd="sng"/>
            </c:spPr>
          </c:marker>
          <c:xVal>
            <c:numRef>
              <c:f>גיליון1!$A$24:$A$32</c:f>
              <c:numCache>
                <c:formatCode>General</c:formatCode>
                <c:ptCount val="9"/>
                <c:pt idx="0">
                  <c:v>10</c:v>
                </c:pt>
                <c:pt idx="1">
                  <c:v>15</c:v>
                </c:pt>
                <c:pt idx="2">
                  <c:v>20</c:v>
                </c:pt>
                <c:pt idx="3">
                  <c:v>25</c:v>
                </c:pt>
                <c:pt idx="4">
                  <c:v>30</c:v>
                </c:pt>
                <c:pt idx="5">
                  <c:v>35</c:v>
                </c:pt>
                <c:pt idx="6">
                  <c:v>40</c:v>
                </c:pt>
                <c:pt idx="7">
                  <c:v>45</c:v>
                </c:pt>
                <c:pt idx="8">
                  <c:v>50</c:v>
                </c:pt>
              </c:numCache>
            </c:numRef>
          </c:xVal>
          <c:yVal>
            <c:numRef>
              <c:f>גיליון1!$G$24:$G$32</c:f>
              <c:numCache>
                <c:formatCode>General</c:formatCode>
                <c:ptCount val="9"/>
                <c:pt idx="0">
                  <c:v>0</c:v>
                </c:pt>
                <c:pt idx="1">
                  <c:v>16.399999999999999</c:v>
                </c:pt>
                <c:pt idx="2">
                  <c:v>6.4</c:v>
                </c:pt>
                <c:pt idx="3">
                  <c:v>3.5</c:v>
                </c:pt>
                <c:pt idx="4">
                  <c:v>5</c:v>
                </c:pt>
                <c:pt idx="5">
                  <c:v>5.0999999999999996</c:v>
                </c:pt>
                <c:pt idx="6">
                  <c:v>11.6</c:v>
                </c:pt>
                <c:pt idx="7">
                  <c:v>13.4</c:v>
                </c:pt>
                <c:pt idx="8">
                  <c:v>0</c:v>
                </c:pt>
              </c:numCache>
            </c:numRef>
          </c:yVal>
          <c:smooth val="1"/>
        </c:ser>
        <c:axId val="54952320"/>
        <c:axId val="55089408"/>
      </c:scatterChart>
      <c:valAx>
        <c:axId val="54952320"/>
        <c:scaling>
          <c:orientation val="minMax"/>
        </c:scaling>
        <c:axPos val="b"/>
        <c:title>
          <c:tx>
            <c:rich>
              <a:bodyPr/>
              <a:lstStyle/>
              <a:p>
                <a:pPr marL="0" marR="0" indent="0" algn="ctr" defTabSz="914400" rtl="1"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ar-AE" sz="1100" b="1" i="0" baseline="0"/>
                  <a:t>درجة الحرارة  ( ْ </a:t>
                </a:r>
                <a:r>
                  <a:rPr lang="en-US" sz="1100" b="1" i="0" baseline="0"/>
                  <a:t>C</a:t>
                </a:r>
                <a:r>
                  <a:rPr lang="ar-AE" sz="1100" b="1" i="0" baseline="0"/>
                  <a:t> )</a:t>
                </a:r>
                <a:r>
                  <a:rPr lang="en-US" sz="1100" b="1" i="0" baseline="0"/>
                  <a:t> </a:t>
                </a:r>
                <a:endParaRPr lang="he-IL" sz="1100"/>
              </a:p>
              <a:p>
                <a:pPr marL="0" marR="0" indent="0" algn="ctr" defTabSz="914400" rtl="1"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he-IL"/>
                  <a:t>טמפרטורה ( ْ</a:t>
                </a:r>
                <a:r>
                  <a:rPr lang="en-US"/>
                  <a:t>c </a:t>
                </a:r>
                <a:r>
                  <a:rPr lang="he-IL"/>
                  <a:t> )</a:t>
                </a:r>
                <a:endParaRPr lang="en-US"/>
              </a:p>
            </c:rich>
          </c:tx>
          <c:layout>
            <c:manualLayout>
              <c:xMode val="edge"/>
              <c:yMode val="edge"/>
              <c:x val="0.47525535870516078"/>
              <c:y val="0.94650816564595819"/>
            </c:manualLayout>
          </c:layout>
        </c:title>
        <c:numFmt formatCode="General" sourceLinked="1"/>
        <c:tickLblPos val="nextTo"/>
        <c:crossAx val="55089408"/>
        <c:crosses val="autoZero"/>
        <c:crossBetween val="midCat"/>
        <c:majorUnit val="5"/>
      </c:valAx>
      <c:valAx>
        <c:axId val="55089408"/>
        <c:scaling>
          <c:orientation val="minMax"/>
        </c:scaling>
        <c:axPos val="l"/>
        <c:majorGridlines/>
        <c:title>
          <c:tx>
            <c:rich>
              <a:bodyPr rot="-5400000" vert="horz"/>
              <a:lstStyle/>
              <a:p>
                <a:pPr>
                  <a:defRPr/>
                </a:pPr>
                <a:r>
                  <a:rPr lang="he-IL" dirty="0"/>
                  <a:t>ממוצע הזמן להעלמת הצבע</a:t>
                </a:r>
                <a:r>
                  <a:rPr lang="en-US" dirty="0"/>
                  <a:t> </a:t>
                </a:r>
                <a:r>
                  <a:rPr lang="ar-AE" sz="1000" b="1" i="0" u="none" strike="noStrike" baseline="0" dirty="0"/>
                  <a:t>الزمن الذي استغرق حتى اختفاء لون الكاشف فينول فتالين ( دقائق </a:t>
                </a:r>
                <a:endParaRPr lang="en-US" dirty="0"/>
              </a:p>
              <a:p>
                <a:pPr>
                  <a:defRPr/>
                </a:pPr>
                <a:endParaRPr lang="he-IL" dirty="0"/>
              </a:p>
            </c:rich>
          </c:tx>
          <c:layout>
            <c:manualLayout>
              <c:xMode val="edge"/>
              <c:yMode val="edge"/>
              <c:x val="2.699114173228347E-2"/>
              <c:y val="0.24730373286672502"/>
            </c:manualLayout>
          </c:layout>
        </c:title>
        <c:numFmt formatCode="General" sourceLinked="1"/>
        <c:tickLblPos val="nextTo"/>
        <c:crossAx val="54952320"/>
        <c:crosses val="autoZero"/>
        <c:crossBetween val="midCat"/>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marL="0" marR="0" indent="0" algn="ctr" defTabSz="914400" rtl="1"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he-IL"/>
              <a:t>השפעת הטמפרטורה( ْ</a:t>
            </a:r>
            <a:r>
              <a:rPr lang="en-US"/>
              <a:t>c</a:t>
            </a:r>
            <a:r>
              <a:rPr lang="he-IL"/>
              <a:t>)על קצב תנועת החלזון </a:t>
            </a:r>
            <a:endParaRPr lang="ar-AE"/>
          </a:p>
          <a:p>
            <a:pPr marL="0" marR="0" indent="0" algn="ctr" defTabSz="914400" rtl="1"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ar-AE" sz="1800" b="1" i="0" baseline="0"/>
              <a:t>تاثير درجة الحرارة ( ْ </a:t>
            </a:r>
            <a:r>
              <a:rPr lang="en-US" sz="1800" b="1" i="0" baseline="0"/>
              <a:t>C </a:t>
            </a:r>
            <a:r>
              <a:rPr lang="ar-AE" sz="1800" b="1" i="0" baseline="0"/>
              <a:t> )على وتيرة حركة الحلزون </a:t>
            </a:r>
            <a:endParaRPr lang="he-IL"/>
          </a:p>
          <a:p>
            <a:pPr marL="0" marR="0" indent="0" algn="ctr" defTabSz="914400" rtl="1"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he-IL"/>
          </a:p>
        </c:rich>
      </c:tx>
      <c:layout/>
    </c:title>
    <c:plotArea>
      <c:layout>
        <c:manualLayout>
          <c:layoutTarget val="inner"/>
          <c:xMode val="edge"/>
          <c:yMode val="edge"/>
          <c:x val="0.14960834651704608"/>
          <c:y val="0.17926325237943902"/>
          <c:w val="0.81786168166134532"/>
          <c:h val="0.66421250121512587"/>
        </c:manualLayout>
      </c:layout>
      <c:scatterChart>
        <c:scatterStyle val="smoothMarker"/>
        <c:ser>
          <c:idx val="0"/>
          <c:order val="0"/>
          <c:tx>
            <c:strRef>
              <c:f>גיליון1!$A$4</c:f>
              <c:strCache>
                <c:ptCount val="1"/>
                <c:pt idx="0">
                  <c:v>טמפרטורה ( ْc) </c:v>
                </c:pt>
              </c:strCache>
            </c:strRef>
          </c:tx>
          <c:spPr>
            <a:ln w="50800" cmpd="sng">
              <a:solidFill>
                <a:srgbClr val="FF0000"/>
              </a:solidFill>
            </a:ln>
          </c:spPr>
          <c:xVal>
            <c:numRef>
              <c:f>גיליון1!$A$5:$A$13</c:f>
              <c:numCache>
                <c:formatCode>General</c:formatCode>
                <c:ptCount val="9"/>
                <c:pt idx="0">
                  <c:v>10</c:v>
                </c:pt>
                <c:pt idx="1">
                  <c:v>15</c:v>
                </c:pt>
                <c:pt idx="2">
                  <c:v>20</c:v>
                </c:pt>
                <c:pt idx="3">
                  <c:v>25</c:v>
                </c:pt>
                <c:pt idx="4">
                  <c:v>30</c:v>
                </c:pt>
                <c:pt idx="5">
                  <c:v>35</c:v>
                </c:pt>
                <c:pt idx="6">
                  <c:v>40</c:v>
                </c:pt>
                <c:pt idx="7">
                  <c:v>45</c:v>
                </c:pt>
                <c:pt idx="8">
                  <c:v>50</c:v>
                </c:pt>
              </c:numCache>
            </c:numRef>
          </c:xVal>
          <c:yVal>
            <c:numRef>
              <c:f>גיליון1!$G$5:$G$13</c:f>
              <c:numCache>
                <c:formatCode>General</c:formatCode>
                <c:ptCount val="9"/>
                <c:pt idx="0">
                  <c:v>0</c:v>
                </c:pt>
                <c:pt idx="1">
                  <c:v>25.6</c:v>
                </c:pt>
                <c:pt idx="2">
                  <c:v>24</c:v>
                </c:pt>
                <c:pt idx="3">
                  <c:v>9.8000000000000007</c:v>
                </c:pt>
                <c:pt idx="4">
                  <c:v>16.399999999999999</c:v>
                </c:pt>
                <c:pt idx="5">
                  <c:v>21.6</c:v>
                </c:pt>
                <c:pt idx="6">
                  <c:v>19</c:v>
                </c:pt>
                <c:pt idx="7">
                  <c:v>20.2</c:v>
                </c:pt>
                <c:pt idx="8">
                  <c:v>0</c:v>
                </c:pt>
              </c:numCache>
            </c:numRef>
          </c:yVal>
          <c:smooth val="1"/>
        </c:ser>
        <c:axId val="55237248"/>
        <c:axId val="55861632"/>
      </c:scatterChart>
      <c:valAx>
        <c:axId val="55237248"/>
        <c:scaling>
          <c:orientation val="minMax"/>
        </c:scaling>
        <c:axPos val="b"/>
        <c:title>
          <c:tx>
            <c:rich>
              <a:bodyPr/>
              <a:lstStyle/>
              <a:p>
                <a:pPr marL="0" marR="0" indent="0" algn="ctr" defTabSz="914400" rtl="1"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he-IL"/>
                  <a:t>טמפרטורה ( ْ</a:t>
                </a:r>
                <a:r>
                  <a:rPr lang="en-US"/>
                  <a:t>c </a:t>
                </a:r>
                <a:r>
                  <a:rPr lang="he-IL"/>
                  <a:t> )</a:t>
                </a:r>
                <a:endParaRPr lang="ar-AE"/>
              </a:p>
              <a:p>
                <a:pPr marL="0" marR="0" indent="0" algn="ctr" defTabSz="914400" rtl="1"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ar-AE" sz="1100" b="1" i="0" baseline="0"/>
                  <a:t>درجة الحرارة  ( ْ </a:t>
                </a:r>
                <a:r>
                  <a:rPr lang="en-US" sz="1100" b="1" i="0" baseline="0"/>
                  <a:t>C</a:t>
                </a:r>
                <a:r>
                  <a:rPr lang="ar-AE" sz="1100" b="1" i="0" baseline="0"/>
                  <a:t> )</a:t>
                </a:r>
                <a:r>
                  <a:rPr lang="en-US" sz="1100" b="1" i="0" baseline="0"/>
                  <a:t> </a:t>
                </a:r>
                <a:endParaRPr lang="he-IL" sz="1100"/>
              </a:p>
              <a:p>
                <a:pPr marL="0" marR="0" indent="0" algn="ctr" defTabSz="914400" rtl="1"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US"/>
              </a:p>
            </c:rich>
          </c:tx>
          <c:layout>
            <c:manualLayout>
              <c:xMode val="edge"/>
              <c:yMode val="edge"/>
              <c:x val="0.48087544640905638"/>
              <c:y val="0.89916049382716046"/>
            </c:manualLayout>
          </c:layout>
        </c:title>
        <c:numFmt formatCode="General" sourceLinked="1"/>
        <c:tickLblPos val="nextTo"/>
        <c:crossAx val="55861632"/>
        <c:crosses val="autoZero"/>
        <c:crossBetween val="midCat"/>
        <c:majorUnit val="5"/>
      </c:valAx>
      <c:valAx>
        <c:axId val="55861632"/>
        <c:scaling>
          <c:orientation val="minMax"/>
        </c:scaling>
        <c:axPos val="l"/>
        <c:majorGridlines/>
        <c:title>
          <c:tx>
            <c:rich>
              <a:bodyPr rot="-5400000" vert="horz"/>
              <a:lstStyle/>
              <a:p>
                <a:pPr marL="0" marR="0" indent="0" algn="ctr" defTabSz="914400" rtl="1"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he-IL" dirty="0"/>
                  <a:t>ממוצע הזמן עד</a:t>
                </a:r>
                <a:r>
                  <a:rPr lang="he-IL" baseline="0" dirty="0"/>
                  <a:t> שהחילזון הגיע ל-</a:t>
                </a:r>
                <a:r>
                  <a:rPr lang="he-IL" baseline="0" dirty="0" err="1"/>
                  <a:t>10ס</a:t>
                </a:r>
                <a:r>
                  <a:rPr lang="he-IL" baseline="0" dirty="0"/>
                  <a:t>"</a:t>
                </a:r>
                <a:r>
                  <a:rPr lang="ar-AE" sz="1200" b="1" i="0" baseline="0" dirty="0"/>
                  <a:t>ا</a:t>
                </a:r>
                <a:r>
                  <a:rPr lang="he-IL" sz="1200" b="1" i="0" baseline="0" dirty="0"/>
                  <a:t>מ </a:t>
                </a:r>
                <a:r>
                  <a:rPr lang="ar-AE" sz="1200" b="1" i="0" baseline="0" dirty="0"/>
                  <a:t> </a:t>
                </a:r>
                <a:r>
                  <a:rPr lang="ar-JO" sz="1200" b="1" i="0" baseline="0" dirty="0"/>
                  <a:t>معدل الزمن حتى وصول الحلزون 10سم </a:t>
                </a:r>
                <a:r>
                  <a:rPr lang="ar-AE" sz="1200" b="1" i="0" baseline="0" dirty="0"/>
                  <a:t> </a:t>
                </a:r>
                <a:endParaRPr lang="he-IL" sz="1200" dirty="0"/>
              </a:p>
              <a:p>
                <a:pPr marL="0" marR="0" indent="0" algn="ctr" defTabSz="914400" rtl="1"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he-IL" dirty="0"/>
              </a:p>
            </c:rich>
          </c:tx>
          <c:layout>
            <c:manualLayout>
              <c:xMode val="edge"/>
              <c:yMode val="edge"/>
              <c:x val="1.6196676110476635E-2"/>
              <c:y val="0.14660514084350804"/>
            </c:manualLayout>
          </c:layout>
        </c:title>
        <c:numFmt formatCode="General" sourceLinked="1"/>
        <c:tickLblPos val="nextTo"/>
        <c:crossAx val="55237248"/>
        <c:crosses val="autoZero"/>
        <c:crossBetween val="midCat"/>
      </c:valAx>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6655BFC2-E574-4C7F-ABE7-804996335126}" type="datetimeFigureOut">
              <a:rPr lang="he-IL"/>
              <a:pPr>
                <a:defRPr/>
              </a:pPr>
              <a:t>י"א/שבט/תשע"ב</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he-IL" noProof="0"/>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5C21D20F-19A8-45F6-83DA-0600AF724CCC}" type="slidenum">
              <a:rPr lang="he-IL"/>
              <a:pPr>
                <a:defRPr/>
              </a:pPr>
              <a:t>‹#›</a:t>
            </a:fld>
            <a:endParaRPr lang="he-IL"/>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25602"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25603" name="מציין מיקום של מספר שקופית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36B5EC-D02B-4FB8-A763-AADB1BB3BBEC}" type="slidenum">
              <a:rPr lang="he-IL"/>
              <a:pPr fontAlgn="base">
                <a:spcBef>
                  <a:spcPct val="0"/>
                </a:spcBef>
                <a:spcAft>
                  <a:spcPct val="0"/>
                </a:spcAft>
              </a:pPr>
              <a:t>11</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189ACEB8-C57B-41E1-BC80-1FDDED88E8CE}" type="datetimeFigureOut">
              <a:rPr lang="he-IL"/>
              <a:pPr>
                <a:defRPr/>
              </a:pPr>
              <a:t>י"א/שבט/תשע"ב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E1F80E43-1220-4463-B9C8-E8038AF9B82B}"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BD811D25-B2D5-4FC9-9581-3E7A759A0548}" type="datetimeFigureOut">
              <a:rPr lang="he-IL"/>
              <a:pPr>
                <a:defRPr/>
              </a:pPr>
              <a:t>י"א/שבט/תשע"ב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083C34A1-7A0C-4F20-A3B3-359337FE1151}"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682F43A1-E972-4552-B6B9-439C5FDA6385}" type="datetimeFigureOut">
              <a:rPr lang="he-IL"/>
              <a:pPr>
                <a:defRPr/>
              </a:pPr>
              <a:t>י"א/שבט/תשע"ב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585D47EA-95E6-4B90-AC8F-F8184889F9CB}"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4BCB48B2-9A00-413E-99F6-A3D9F0B854E3}" type="datetimeFigureOut">
              <a:rPr lang="he-IL"/>
              <a:pPr>
                <a:defRPr/>
              </a:pPr>
              <a:t>י"א/שבט/תשע"ב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3B4105DB-D956-493E-A649-E27AEBF8A702}" type="slidenum">
              <a:rPr lang="he-IL"/>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C11AEF1A-86C5-4A44-899B-32149B2A1ABD}" type="datetimeFigureOut">
              <a:rPr lang="he-IL"/>
              <a:pPr>
                <a:defRPr/>
              </a:pPr>
              <a:t>י"א/שבט/תשע"ב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CD6C2AC6-18FE-4D97-B9EE-741E35AC9DF2}"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D803EB77-1DA0-4B32-98BE-216A115F44BE}" type="datetimeFigureOut">
              <a:rPr lang="he-IL"/>
              <a:pPr>
                <a:defRPr/>
              </a:pPr>
              <a:t>י"א/שבט/תשע"ב</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B3C917D5-4780-491B-B4B6-8728CC755C9D}"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D42591BD-1AE1-443D-9D6C-D092D81ED8CB}" type="datetimeFigureOut">
              <a:rPr lang="he-IL"/>
              <a:pPr>
                <a:defRPr/>
              </a:pPr>
              <a:t>י"א/שבט/תשע"ב</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A1617E70-D8DC-4ABC-A44B-FFBBF5354F58}"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A63C1F5D-856A-4111-B4D3-7D251282E8C7}" type="datetimeFigureOut">
              <a:rPr lang="he-IL"/>
              <a:pPr>
                <a:defRPr/>
              </a:pPr>
              <a:t>י"א/שבט/תשע"ב</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3C7F6220-1C2F-4CB1-A47F-0CA5E58C1D66}"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1A42C3AB-4407-49E6-83F5-94A60415D080}" type="datetimeFigureOut">
              <a:rPr lang="he-IL"/>
              <a:pPr>
                <a:defRPr/>
              </a:pPr>
              <a:t>י"א/שבט/תשע"ב</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D2A569CA-85B0-4A79-BC45-E52A8C9C5349}"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A62C06C8-6A70-477A-AC21-94FC8CFFFCE6}" type="datetimeFigureOut">
              <a:rPr lang="he-IL"/>
              <a:pPr>
                <a:defRPr/>
              </a:pPr>
              <a:t>י"א/שבט/תשע"ב</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E35EA0E4-2C61-4401-A6DD-3921722D4F36}"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6646B348-E010-415E-896F-13834B63BCD2}" type="datetimeFigureOut">
              <a:rPr lang="he-IL"/>
              <a:pPr>
                <a:defRPr/>
              </a:pPr>
              <a:t>י"א/שבט/תשע"ב</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827B309D-5A0A-4780-9576-C846EE9D3505}"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3174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09924F8-108B-479F-A9EF-E707C9911226}" type="datetimeFigureOut">
              <a:rPr lang="he-IL"/>
              <a:pPr>
                <a:defRPr/>
              </a:pPr>
              <a:t>י"א/שבט/תשע"ב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707E4D6-6550-4573-A68D-F64FBA354C50}"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fontAlgn="base">
        <a:spcBef>
          <a:spcPct val="0"/>
        </a:spcBef>
        <a:spcAft>
          <a:spcPct val="0"/>
        </a:spcAft>
        <a:defRPr sz="4400" kern="1200">
          <a:solidFill>
            <a:schemeClr val="tx1"/>
          </a:solidFill>
          <a:latin typeface="+mj-lt"/>
          <a:ea typeface="+mj-ea"/>
          <a:cs typeface="+mj-cs"/>
        </a:defRPr>
      </a:lvl1pPr>
      <a:lvl2pPr algn="ctr" rtl="1" fontAlgn="base">
        <a:spcBef>
          <a:spcPct val="0"/>
        </a:spcBef>
        <a:spcAft>
          <a:spcPct val="0"/>
        </a:spcAft>
        <a:defRPr sz="4400">
          <a:solidFill>
            <a:schemeClr val="tx1"/>
          </a:solidFill>
          <a:latin typeface="Calibri" pitchFamily="34" charset="0"/>
          <a:cs typeface="Times New Roman" pitchFamily="18" charset="0"/>
        </a:defRPr>
      </a:lvl2pPr>
      <a:lvl3pPr algn="ctr" rtl="1" fontAlgn="base">
        <a:spcBef>
          <a:spcPct val="0"/>
        </a:spcBef>
        <a:spcAft>
          <a:spcPct val="0"/>
        </a:spcAft>
        <a:defRPr sz="4400">
          <a:solidFill>
            <a:schemeClr val="tx1"/>
          </a:solidFill>
          <a:latin typeface="Calibri" pitchFamily="34" charset="0"/>
          <a:cs typeface="Times New Roman" pitchFamily="18" charset="0"/>
        </a:defRPr>
      </a:lvl3pPr>
      <a:lvl4pPr algn="ctr" rtl="1" fontAlgn="base">
        <a:spcBef>
          <a:spcPct val="0"/>
        </a:spcBef>
        <a:spcAft>
          <a:spcPct val="0"/>
        </a:spcAft>
        <a:defRPr sz="4400">
          <a:solidFill>
            <a:schemeClr val="tx1"/>
          </a:solidFill>
          <a:latin typeface="Calibri" pitchFamily="34" charset="0"/>
          <a:cs typeface="Times New Roman" pitchFamily="18" charset="0"/>
        </a:defRPr>
      </a:lvl4pPr>
      <a:lvl5pPr algn="ctr" rtl="1" fontAlgn="base">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il/imgres?imgurl=http://upload.wikimedia.org/wikipedia/commons/6/69/Grapevinesnail_01.jpg&amp;imgrefurl=http://en.wikipedia.org/wiki/File:Grapevinesnail_01.jpg&amp;usg=__BtG_5AEkxUTxBEeBMZkjqp9hA2g=&amp;h=604&amp;w=1024&amp;sz=93&amp;hl=ar&amp;start=77&amp;zoom=1&amp;tbnid=_y0hApmjkfHXfM:&amp;tbnh=88&amp;tbnw=150&amp;ei=AvcoT7_gO471sgbPrLzmAQ&amp;prev=/images?q=%D8%AD%D9%84%D8%B2%D9%88%D9%86%C2%A0&amp;start=60&amp;hl=ar&amp;sa=N&amp;gbv=2&amp;rlz=1R2ADRA_enIL463&amp;tbm=isch&amp;itbs=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תמונה 3" descr="תמונה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מלבן 4"/>
          <p:cNvSpPr/>
          <p:nvPr/>
        </p:nvSpPr>
        <p:spPr>
          <a:xfrm>
            <a:off x="0" y="571480"/>
            <a:ext cx="8786842" cy="1200329"/>
          </a:xfrm>
          <a:prstGeom prst="rect">
            <a:avLst/>
          </a:prstGeom>
        </p:spPr>
        <p:txBody>
          <a:bodyPr>
            <a:spAutoFit/>
          </a:bodyPr>
          <a:lstStyle/>
          <a:p>
            <a:pPr algn="ctr" fontAlgn="auto">
              <a:spcBef>
                <a:spcPts val="0"/>
              </a:spcBef>
              <a:spcAft>
                <a:spcPts val="0"/>
              </a:spcAft>
              <a:defRPr/>
            </a:pPr>
            <a:r>
              <a:rPr lang="he-IL" sz="3600" b="1" kern="10" dirty="0">
                <a:ln w="9525">
                  <a:solidFill>
                    <a:srgbClr val="000000"/>
                  </a:solidFill>
                  <a:round/>
                  <a:headEnd/>
                  <a:tailEnd/>
                </a:ln>
                <a:gradFill rotWithShape="1">
                  <a:gsLst>
                    <a:gs pos="0">
                      <a:srgbClr val="99CC00"/>
                    </a:gs>
                    <a:gs pos="100000">
                      <a:srgbClr val="CC3300"/>
                    </a:gs>
                  </a:gsLst>
                  <a:lin ang="18900000" scaled="1"/>
                </a:gradFill>
                <a:latin typeface="Arial"/>
                <a:cs typeface="+mn-cs"/>
              </a:rPr>
              <a:t>בית ספר מקיף השלום </a:t>
            </a:r>
            <a:r>
              <a:rPr lang="he-IL" sz="3600" b="1" kern="10" dirty="0" err="1">
                <a:ln w="9525">
                  <a:solidFill>
                    <a:srgbClr val="000000"/>
                  </a:solidFill>
                  <a:round/>
                  <a:headEnd/>
                  <a:tailEnd/>
                </a:ln>
                <a:gradFill rotWithShape="1">
                  <a:gsLst>
                    <a:gs pos="0">
                      <a:srgbClr val="99CC00"/>
                    </a:gs>
                    <a:gs pos="100000">
                      <a:srgbClr val="CC3300"/>
                    </a:gs>
                  </a:gsLst>
                  <a:lin ang="18900000" scaled="1"/>
                </a:gradFill>
                <a:latin typeface="Arial"/>
                <a:cs typeface="+mn-cs"/>
              </a:rPr>
              <a:t>– שיח' </a:t>
            </a:r>
            <a:r>
              <a:rPr lang="he-IL" sz="3600" b="1" kern="10" dirty="0">
                <a:ln w="9525">
                  <a:solidFill>
                    <a:srgbClr val="000000"/>
                  </a:solidFill>
                  <a:round/>
                  <a:headEnd/>
                  <a:tailEnd/>
                </a:ln>
                <a:gradFill rotWithShape="1">
                  <a:gsLst>
                    <a:gs pos="0">
                      <a:srgbClr val="99CC00"/>
                    </a:gs>
                    <a:gs pos="100000">
                      <a:srgbClr val="CC3300"/>
                    </a:gs>
                  </a:gsLst>
                  <a:lin ang="18900000" scaled="1"/>
                </a:gradFill>
                <a:latin typeface="Arial"/>
                <a:cs typeface="+mn-cs"/>
              </a:rPr>
              <a:t>דנון</a:t>
            </a:r>
          </a:p>
          <a:p>
            <a:pPr algn="ctr" fontAlgn="auto">
              <a:spcBef>
                <a:spcPts val="0"/>
              </a:spcBef>
              <a:spcAft>
                <a:spcPts val="0"/>
              </a:spcAft>
              <a:defRPr/>
            </a:pPr>
            <a:r>
              <a:rPr lang="ar-JO" sz="3600" b="1" kern="10" dirty="0">
                <a:ln w="9525">
                  <a:solidFill>
                    <a:srgbClr val="000000"/>
                  </a:solidFill>
                  <a:round/>
                  <a:headEnd/>
                  <a:tailEnd/>
                </a:ln>
                <a:gradFill rotWithShape="1">
                  <a:gsLst>
                    <a:gs pos="0">
                      <a:srgbClr val="99CC00"/>
                    </a:gs>
                    <a:gs pos="100000">
                      <a:srgbClr val="CC3300"/>
                    </a:gs>
                  </a:gsLst>
                  <a:lin ang="18900000" scaled="1"/>
                </a:gradFill>
                <a:latin typeface="Arial"/>
                <a:cs typeface="+mn-cs"/>
              </a:rPr>
              <a:t>مدرسة السلام الشاملة – دنون  </a:t>
            </a:r>
            <a:endParaRPr lang="he-IL" sz="3600" b="1" kern="10" dirty="0">
              <a:ln w="9525">
                <a:solidFill>
                  <a:srgbClr val="000000"/>
                </a:solidFill>
                <a:round/>
                <a:headEnd/>
                <a:tailEnd/>
              </a:ln>
              <a:gradFill rotWithShape="1">
                <a:gsLst>
                  <a:gs pos="0">
                    <a:srgbClr val="99CC00"/>
                  </a:gs>
                  <a:gs pos="100000">
                    <a:srgbClr val="CC3300"/>
                  </a:gs>
                </a:gsLst>
                <a:lin ang="18900000" scaled="1"/>
              </a:gradFill>
              <a:latin typeface="Arial"/>
              <a:cs typeface="+mn-cs"/>
            </a:endParaRPr>
          </a:p>
        </p:txBody>
      </p:sp>
      <p:sp>
        <p:nvSpPr>
          <p:cNvPr id="6" name="מלבן 5"/>
          <p:cNvSpPr/>
          <p:nvPr/>
        </p:nvSpPr>
        <p:spPr>
          <a:xfrm>
            <a:off x="2214546" y="1714488"/>
            <a:ext cx="4572000" cy="1200329"/>
          </a:xfrm>
          <a:prstGeom prst="rect">
            <a:avLst/>
          </a:prstGeom>
        </p:spPr>
        <p:txBody>
          <a:bodyPr>
            <a:spAutoFit/>
          </a:bodyPr>
          <a:lstStyle/>
          <a:p>
            <a:pPr algn="ctr" fontAlgn="auto">
              <a:spcBef>
                <a:spcPts val="0"/>
              </a:spcBef>
              <a:spcAft>
                <a:spcPts val="0"/>
              </a:spcAft>
              <a:defRPr/>
            </a:pPr>
            <a:r>
              <a:rPr lang="he-IL" sz="3600" b="1" kern="10" dirty="0">
                <a:ln w="9525">
                  <a:solidFill>
                    <a:srgbClr val="000000"/>
                  </a:solidFill>
                  <a:round/>
                  <a:headEnd/>
                  <a:tailEnd/>
                </a:ln>
                <a:gradFill rotWithShape="1">
                  <a:gsLst>
                    <a:gs pos="0">
                      <a:srgbClr val="CC3300"/>
                    </a:gs>
                    <a:gs pos="100000">
                      <a:srgbClr val="99CC00"/>
                    </a:gs>
                  </a:gsLst>
                  <a:lin ang="2700000" scaled="1"/>
                </a:gradFill>
                <a:latin typeface="Arial"/>
                <a:cs typeface="+mn-cs"/>
              </a:rPr>
              <a:t>בית חינוך אופק </a:t>
            </a:r>
            <a:r>
              <a:rPr lang="he-IL" sz="3600" b="1" kern="10" dirty="0" err="1">
                <a:ln w="9525">
                  <a:solidFill>
                    <a:srgbClr val="000000"/>
                  </a:solidFill>
                  <a:round/>
                  <a:headEnd/>
                  <a:tailEnd/>
                </a:ln>
                <a:gradFill rotWithShape="1">
                  <a:gsLst>
                    <a:gs pos="0">
                      <a:srgbClr val="CC3300"/>
                    </a:gs>
                    <a:gs pos="100000">
                      <a:srgbClr val="99CC00"/>
                    </a:gs>
                  </a:gsLst>
                  <a:lin ang="2700000" scaled="1"/>
                </a:gradFill>
                <a:latin typeface="Arial"/>
                <a:cs typeface="+mn-cs"/>
              </a:rPr>
              <a:t>– ע</a:t>
            </a:r>
            <a:r>
              <a:rPr lang="he-IL" sz="3600" b="1" kern="10" dirty="0">
                <a:ln w="9525">
                  <a:solidFill>
                    <a:srgbClr val="000000"/>
                  </a:solidFill>
                  <a:round/>
                  <a:headEnd/>
                  <a:tailEnd/>
                </a:ln>
                <a:gradFill rotWithShape="1">
                  <a:gsLst>
                    <a:gs pos="0">
                      <a:srgbClr val="CC3300"/>
                    </a:gs>
                    <a:gs pos="100000">
                      <a:srgbClr val="99CC00"/>
                    </a:gs>
                  </a:gsLst>
                  <a:lin ang="2700000" scaled="1"/>
                </a:gradFill>
                <a:latin typeface="Arial"/>
                <a:cs typeface="+mn-cs"/>
              </a:rPr>
              <a:t>ברון</a:t>
            </a:r>
          </a:p>
          <a:p>
            <a:pPr algn="ctr" fontAlgn="auto">
              <a:spcBef>
                <a:spcPts val="0"/>
              </a:spcBef>
              <a:spcAft>
                <a:spcPts val="0"/>
              </a:spcAft>
              <a:defRPr/>
            </a:pPr>
            <a:r>
              <a:rPr lang="ar-JO" sz="3600" b="1" kern="10" dirty="0">
                <a:ln w="9525">
                  <a:solidFill>
                    <a:srgbClr val="000000"/>
                  </a:solidFill>
                  <a:round/>
                  <a:headEnd/>
                  <a:tailEnd/>
                </a:ln>
                <a:gradFill rotWithShape="1">
                  <a:gsLst>
                    <a:gs pos="0">
                      <a:srgbClr val="CC3300"/>
                    </a:gs>
                    <a:gs pos="100000">
                      <a:srgbClr val="99CC00"/>
                    </a:gs>
                  </a:gsLst>
                  <a:lin ang="2700000" scaled="1"/>
                </a:gradFill>
                <a:latin typeface="Arial"/>
                <a:cs typeface="+mn-cs"/>
              </a:rPr>
              <a:t>مدرسة </a:t>
            </a:r>
            <a:r>
              <a:rPr lang="ar-JO" sz="3600" b="1" kern="10" dirty="0" err="1">
                <a:ln w="9525">
                  <a:solidFill>
                    <a:srgbClr val="000000"/>
                  </a:solidFill>
                  <a:round/>
                  <a:headEnd/>
                  <a:tailEnd/>
                </a:ln>
                <a:gradFill rotWithShape="1">
                  <a:gsLst>
                    <a:gs pos="0">
                      <a:srgbClr val="CC3300"/>
                    </a:gs>
                    <a:gs pos="100000">
                      <a:srgbClr val="99CC00"/>
                    </a:gs>
                  </a:gsLst>
                  <a:lin ang="2700000" scaled="1"/>
                </a:gradFill>
                <a:latin typeface="Arial"/>
                <a:cs typeface="+mn-cs"/>
              </a:rPr>
              <a:t>اوفك</a:t>
            </a:r>
            <a:r>
              <a:rPr lang="ar-JO" sz="3600" b="1" kern="10" dirty="0">
                <a:ln w="9525">
                  <a:solidFill>
                    <a:srgbClr val="000000"/>
                  </a:solidFill>
                  <a:round/>
                  <a:headEnd/>
                  <a:tailEnd/>
                </a:ln>
                <a:gradFill rotWithShape="1">
                  <a:gsLst>
                    <a:gs pos="0">
                      <a:srgbClr val="CC3300"/>
                    </a:gs>
                    <a:gs pos="100000">
                      <a:srgbClr val="99CC00"/>
                    </a:gs>
                  </a:gsLst>
                  <a:lin ang="2700000" scaled="1"/>
                </a:gradFill>
                <a:latin typeface="Arial"/>
                <a:cs typeface="+mn-cs"/>
              </a:rPr>
              <a:t> - </a:t>
            </a:r>
            <a:r>
              <a:rPr lang="ar-JO" sz="3600" b="1" kern="10" dirty="0" err="1">
                <a:ln w="9525">
                  <a:solidFill>
                    <a:srgbClr val="000000"/>
                  </a:solidFill>
                  <a:round/>
                  <a:headEnd/>
                  <a:tailEnd/>
                </a:ln>
                <a:gradFill rotWithShape="1">
                  <a:gsLst>
                    <a:gs pos="0">
                      <a:srgbClr val="CC3300"/>
                    </a:gs>
                    <a:gs pos="100000">
                      <a:srgbClr val="99CC00"/>
                    </a:gs>
                  </a:gsLst>
                  <a:lin ang="2700000" scaled="1"/>
                </a:gradFill>
                <a:latin typeface="Arial"/>
                <a:cs typeface="+mn-cs"/>
              </a:rPr>
              <a:t>عبرون</a:t>
            </a:r>
            <a:endParaRPr lang="he-IL" sz="3600" b="1" kern="10" dirty="0">
              <a:ln w="9525">
                <a:solidFill>
                  <a:srgbClr val="000000"/>
                </a:solidFill>
                <a:round/>
                <a:headEnd/>
                <a:tailEnd/>
              </a:ln>
              <a:gradFill rotWithShape="1">
                <a:gsLst>
                  <a:gs pos="0">
                    <a:srgbClr val="CC3300"/>
                  </a:gs>
                  <a:gs pos="100000">
                    <a:srgbClr val="99CC00"/>
                  </a:gs>
                </a:gsLst>
                <a:lin ang="2700000" scaled="1"/>
              </a:gradFill>
              <a:latin typeface="Arial"/>
              <a:cs typeface="+mn-cs"/>
            </a:endParaRPr>
          </a:p>
        </p:txBody>
      </p:sp>
      <p:sp>
        <p:nvSpPr>
          <p:cNvPr id="7" name="מלבן 6"/>
          <p:cNvSpPr/>
          <p:nvPr/>
        </p:nvSpPr>
        <p:spPr>
          <a:xfrm>
            <a:off x="-214346" y="3357562"/>
            <a:ext cx="8572560" cy="2554545"/>
          </a:xfrm>
          <a:prstGeom prst="rect">
            <a:avLst/>
          </a:prstGeom>
        </p:spPr>
        <p:txBody>
          <a:bodyPr>
            <a:spAutoFit/>
          </a:bodyPr>
          <a:lstStyle/>
          <a:p>
            <a:pPr algn="ctr" fontAlgn="auto">
              <a:spcBef>
                <a:spcPts val="0"/>
              </a:spcBef>
              <a:spcAft>
                <a:spcPts val="0"/>
              </a:spcAft>
              <a:defRPr/>
            </a:pPr>
            <a:r>
              <a:rPr lang="he-IL" sz="3200" kern="10" dirty="0">
                <a:ln w="9525">
                  <a:solidFill>
                    <a:srgbClr val="000000"/>
                  </a:solidFill>
                  <a:round/>
                  <a:headEnd/>
                  <a:tailEnd/>
                </a:ln>
                <a:gradFill rotWithShape="1">
                  <a:gsLst>
                    <a:gs pos="0">
                      <a:srgbClr val="CC3300"/>
                    </a:gs>
                    <a:gs pos="100000">
                      <a:srgbClr val="99CC00"/>
                    </a:gs>
                  </a:gsLst>
                  <a:lin ang="2700000" scaled="1"/>
                </a:gradFill>
                <a:latin typeface="+mn-lt"/>
                <a:cs typeface="+mn-cs"/>
              </a:rPr>
              <a:t>עבודת חקר באקולוגיה</a:t>
            </a:r>
            <a:endParaRPr lang="ar-JO" sz="3200" kern="10" dirty="0">
              <a:ln w="9525">
                <a:solidFill>
                  <a:srgbClr val="000000"/>
                </a:solidFill>
                <a:round/>
                <a:headEnd/>
                <a:tailEnd/>
              </a:ln>
              <a:gradFill rotWithShape="1">
                <a:gsLst>
                  <a:gs pos="0">
                    <a:srgbClr val="CC3300"/>
                  </a:gs>
                  <a:gs pos="100000">
                    <a:srgbClr val="99CC00"/>
                  </a:gs>
                </a:gsLst>
                <a:lin ang="2700000" scaled="1"/>
              </a:gradFill>
              <a:latin typeface="+mn-lt"/>
              <a:cs typeface="+mn-cs"/>
            </a:endParaRPr>
          </a:p>
          <a:p>
            <a:pPr algn="ctr" fontAlgn="auto">
              <a:spcBef>
                <a:spcPts val="0"/>
              </a:spcBef>
              <a:spcAft>
                <a:spcPts val="0"/>
              </a:spcAft>
              <a:defRPr/>
            </a:pPr>
            <a:r>
              <a:rPr lang="ar-JO" sz="3200" kern="10" dirty="0">
                <a:ln w="9525">
                  <a:solidFill>
                    <a:srgbClr val="000000"/>
                  </a:solidFill>
                  <a:round/>
                  <a:headEnd/>
                  <a:tailEnd/>
                </a:ln>
                <a:gradFill rotWithShape="1">
                  <a:gsLst>
                    <a:gs pos="0">
                      <a:srgbClr val="99CC00"/>
                    </a:gs>
                    <a:gs pos="100000">
                      <a:srgbClr val="CC3300"/>
                    </a:gs>
                  </a:gsLst>
                  <a:lin ang="18900000" scaled="1"/>
                </a:gradFill>
                <a:latin typeface="+mn-lt"/>
                <a:cs typeface="+mn-cs"/>
              </a:rPr>
              <a:t>وظيفة بحث في البيئة</a:t>
            </a:r>
          </a:p>
          <a:p>
            <a:pPr algn="ctr" fontAlgn="auto">
              <a:spcBef>
                <a:spcPts val="0"/>
              </a:spcBef>
              <a:spcAft>
                <a:spcPts val="0"/>
              </a:spcAft>
              <a:defRPr/>
            </a:pPr>
            <a:endParaRPr lang="ar-JO" sz="3200" kern="10" dirty="0">
              <a:ln w="9525">
                <a:solidFill>
                  <a:srgbClr val="000000"/>
                </a:solidFill>
                <a:round/>
                <a:headEnd/>
                <a:tailEnd/>
              </a:ln>
              <a:gradFill rotWithShape="1">
                <a:gsLst>
                  <a:gs pos="0">
                    <a:srgbClr val="99CC00"/>
                  </a:gs>
                  <a:gs pos="100000">
                    <a:srgbClr val="CC3300"/>
                  </a:gs>
                </a:gsLst>
                <a:lin ang="18900000" scaled="1"/>
              </a:gradFill>
              <a:latin typeface="+mn-lt"/>
              <a:cs typeface="+mn-cs"/>
            </a:endParaRPr>
          </a:p>
          <a:p>
            <a:pPr algn="ctr" fontAlgn="auto">
              <a:spcBef>
                <a:spcPts val="0"/>
              </a:spcBef>
              <a:spcAft>
                <a:spcPts val="0"/>
              </a:spcAft>
              <a:defRPr/>
            </a:pPr>
            <a:r>
              <a:rPr lang="he-IL" sz="3200" kern="10" dirty="0">
                <a:ln w="9525">
                  <a:solidFill>
                    <a:srgbClr val="000000"/>
                  </a:solidFill>
                  <a:round/>
                  <a:headEnd/>
                  <a:tailEnd/>
                </a:ln>
                <a:gradFill rotWithShape="1">
                  <a:gsLst>
                    <a:gs pos="0">
                      <a:srgbClr val="99CC00"/>
                    </a:gs>
                    <a:gs pos="100000">
                      <a:srgbClr val="CC3300"/>
                    </a:gs>
                  </a:gsLst>
                  <a:lin ang="18900000" scaled="1"/>
                </a:gradFill>
                <a:latin typeface="+mn-lt"/>
                <a:cs typeface="+mn-cs"/>
              </a:rPr>
              <a:t>השפעת </a:t>
            </a:r>
            <a:r>
              <a:rPr lang="he-IL" sz="3200" kern="10" dirty="0" err="1">
                <a:ln w="9525">
                  <a:solidFill>
                    <a:srgbClr val="000000"/>
                  </a:solidFill>
                  <a:round/>
                  <a:headEnd/>
                  <a:tailEnd/>
                </a:ln>
                <a:gradFill rotWithShape="1">
                  <a:gsLst>
                    <a:gs pos="0">
                      <a:srgbClr val="99CC00"/>
                    </a:gs>
                    <a:gs pos="100000">
                      <a:srgbClr val="CC3300"/>
                    </a:gs>
                  </a:gsLst>
                  <a:lin ang="18900000" scaled="1"/>
                </a:gradFill>
                <a:latin typeface="+mn-lt"/>
                <a:cs typeface="+mn-cs"/>
              </a:rPr>
              <a:t>הטמפ</a:t>
            </a:r>
            <a:r>
              <a:rPr lang="he-IL" sz="3200" kern="10" dirty="0">
                <a:ln w="9525">
                  <a:solidFill>
                    <a:srgbClr val="000000"/>
                  </a:solidFill>
                  <a:round/>
                  <a:headEnd/>
                  <a:tailEnd/>
                </a:ln>
                <a:gradFill rotWithShape="1">
                  <a:gsLst>
                    <a:gs pos="0">
                      <a:srgbClr val="99CC00"/>
                    </a:gs>
                    <a:gs pos="100000">
                      <a:srgbClr val="CC3300"/>
                    </a:gs>
                  </a:gsLst>
                  <a:lin ang="18900000" scaled="1"/>
                </a:gradFill>
                <a:latin typeface="+mn-lt"/>
                <a:cs typeface="+mn-cs"/>
              </a:rPr>
              <a:t>'</a:t>
            </a:r>
            <a:r>
              <a:rPr lang="en-US" sz="3200" kern="10" dirty="0">
                <a:ln w="9525">
                  <a:solidFill>
                    <a:srgbClr val="000000"/>
                  </a:solidFill>
                  <a:round/>
                  <a:headEnd/>
                  <a:tailEnd/>
                </a:ln>
                <a:gradFill rotWithShape="1">
                  <a:gsLst>
                    <a:gs pos="0">
                      <a:srgbClr val="99CC00"/>
                    </a:gs>
                    <a:gs pos="100000">
                      <a:srgbClr val="CC3300"/>
                    </a:gs>
                  </a:gsLst>
                  <a:lin ang="18900000" scaled="1"/>
                </a:gradFill>
                <a:latin typeface="+mn-lt"/>
                <a:cs typeface="+mn-cs"/>
              </a:rPr>
              <a:t> </a:t>
            </a:r>
            <a:r>
              <a:rPr lang="he-IL" sz="3200" kern="10" dirty="0">
                <a:ln w="9525">
                  <a:solidFill>
                    <a:srgbClr val="000000"/>
                  </a:solidFill>
                  <a:round/>
                  <a:headEnd/>
                  <a:tailEnd/>
                </a:ln>
                <a:gradFill rotWithShape="1">
                  <a:gsLst>
                    <a:gs pos="0">
                      <a:srgbClr val="99CC00"/>
                    </a:gs>
                    <a:gs pos="100000">
                      <a:srgbClr val="CC3300"/>
                    </a:gs>
                  </a:gsLst>
                  <a:lin ang="18900000" scaled="1"/>
                </a:gradFill>
                <a:latin typeface="+mn-lt"/>
                <a:cs typeface="+mn-cs"/>
              </a:rPr>
              <a:t> על נשימת ופעילות </a:t>
            </a:r>
            <a:r>
              <a:rPr lang="he-IL" sz="3200" kern="10" dirty="0" err="1">
                <a:ln w="9525">
                  <a:solidFill>
                    <a:srgbClr val="000000"/>
                  </a:solidFill>
                  <a:round/>
                  <a:headEnd/>
                  <a:tailEnd/>
                </a:ln>
                <a:gradFill rotWithShape="1">
                  <a:gsLst>
                    <a:gs pos="0">
                      <a:srgbClr val="99CC00"/>
                    </a:gs>
                    <a:gs pos="100000">
                      <a:srgbClr val="CC3300"/>
                    </a:gs>
                  </a:gsLst>
                  <a:lin ang="18900000" scaled="1"/>
                </a:gradFill>
                <a:latin typeface="+mn-lt"/>
                <a:cs typeface="+mn-cs"/>
              </a:rPr>
              <a:t>הדרחולים</a:t>
            </a:r>
            <a:r>
              <a:rPr lang="he-IL" sz="3200" kern="10" dirty="0">
                <a:ln w="9525">
                  <a:solidFill>
                    <a:srgbClr val="000000"/>
                  </a:solidFill>
                  <a:round/>
                  <a:headEnd/>
                  <a:tailEnd/>
                </a:ln>
                <a:gradFill rotWithShape="1">
                  <a:gsLst>
                    <a:gs pos="0">
                      <a:srgbClr val="99CC00"/>
                    </a:gs>
                    <a:gs pos="100000">
                      <a:srgbClr val="CC3300"/>
                    </a:gs>
                  </a:gsLst>
                  <a:lin ang="18900000" scaled="1"/>
                </a:gradFill>
                <a:latin typeface="+mn-lt"/>
                <a:cs typeface="+mn-cs"/>
              </a:rPr>
              <a:t> </a:t>
            </a:r>
          </a:p>
          <a:p>
            <a:pPr algn="ctr" fontAlgn="auto">
              <a:spcBef>
                <a:spcPts val="0"/>
              </a:spcBef>
              <a:spcAft>
                <a:spcPts val="0"/>
              </a:spcAft>
              <a:defRPr/>
            </a:pPr>
            <a:r>
              <a:rPr lang="ar-AE" sz="3200" kern="10" dirty="0">
                <a:ln w="9525">
                  <a:solidFill>
                    <a:srgbClr val="000000"/>
                  </a:solidFill>
                  <a:round/>
                  <a:headEnd/>
                  <a:tailEnd/>
                </a:ln>
                <a:gradFill rotWithShape="1">
                  <a:gsLst>
                    <a:gs pos="0">
                      <a:srgbClr val="99CC00"/>
                    </a:gs>
                    <a:gs pos="100000">
                      <a:srgbClr val="CC3300"/>
                    </a:gs>
                  </a:gsLst>
                  <a:lin ang="18900000" scaled="1"/>
                </a:gradFill>
                <a:latin typeface="+mn-lt"/>
                <a:cs typeface="+mn-cs"/>
              </a:rPr>
              <a:t>تأثير درجة الحرارة على تنفس وحركة </a:t>
            </a:r>
            <a:r>
              <a:rPr lang="ar-AE" sz="3200" kern="10" dirty="0" err="1">
                <a:ln w="9525">
                  <a:solidFill>
                    <a:srgbClr val="000000"/>
                  </a:solidFill>
                  <a:round/>
                  <a:headEnd/>
                  <a:tailEnd/>
                </a:ln>
                <a:gradFill rotWithShape="1">
                  <a:gsLst>
                    <a:gs pos="0">
                      <a:srgbClr val="99CC00"/>
                    </a:gs>
                    <a:gs pos="100000">
                      <a:srgbClr val="CC3300"/>
                    </a:gs>
                  </a:gsLst>
                  <a:lin ang="18900000" scaled="1"/>
                </a:gradFill>
                <a:latin typeface="+mn-lt"/>
                <a:cs typeface="+mn-cs"/>
              </a:rPr>
              <a:t>الحلزونات</a:t>
            </a:r>
            <a:r>
              <a:rPr lang="ar-AE" sz="3200" kern="10" dirty="0">
                <a:ln w="9525">
                  <a:solidFill>
                    <a:srgbClr val="000000"/>
                  </a:solidFill>
                  <a:round/>
                  <a:headEnd/>
                  <a:tailEnd/>
                </a:ln>
                <a:gradFill rotWithShape="1">
                  <a:gsLst>
                    <a:gs pos="0">
                      <a:srgbClr val="99CC00"/>
                    </a:gs>
                    <a:gs pos="100000">
                      <a:srgbClr val="CC3300"/>
                    </a:gs>
                  </a:gsLst>
                  <a:lin ang="18900000" scaled="1"/>
                </a:gradFill>
                <a:latin typeface="+mn-lt"/>
                <a:cs typeface="+mn-cs"/>
              </a:rPr>
              <a:t> </a:t>
            </a:r>
            <a:endParaRPr lang="ar-JO" sz="3200" kern="10" dirty="0">
              <a:ln w="9525">
                <a:solidFill>
                  <a:srgbClr val="000000"/>
                </a:solidFill>
                <a:round/>
                <a:headEnd/>
                <a:tailEnd/>
              </a:ln>
              <a:gradFill rotWithShape="1">
                <a:gsLst>
                  <a:gs pos="0">
                    <a:srgbClr val="99CC00"/>
                  </a:gs>
                  <a:gs pos="100000">
                    <a:srgbClr val="CC3300"/>
                  </a:gs>
                </a:gsLst>
                <a:lin ang="18900000" scaled="1"/>
              </a:gra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00034" y="0"/>
            <a:ext cx="7772400" cy="1470025"/>
          </a:xfrm>
        </p:spPr>
        <p:txBody>
          <a:bodyPr rtlCol="1">
            <a:normAutofit fontScale="90000"/>
          </a:bodyPr>
          <a:lstStyle/>
          <a:p>
            <a:pPr fontAlgn="auto">
              <a:spcAft>
                <a:spcPts val="0"/>
              </a:spcAft>
              <a:defRPr/>
            </a:pPr>
            <a:r>
              <a:rPr lang="he-I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ניסוי 2- תנועה                </a:t>
            </a:r>
            <a:r>
              <a:rPr lang="ar-S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التجربة </a:t>
            </a:r>
            <a:r>
              <a:rPr lang="he-I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ar-S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ar-AE"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حركة</a:t>
            </a:r>
            <a:r>
              <a:rPr lang="he-I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he-I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he-IL" dirty="0"/>
          </a:p>
        </p:txBody>
      </p:sp>
      <p:pic>
        <p:nvPicPr>
          <p:cNvPr id="4" name="Picture 2" descr="PICT0410"/>
          <p:cNvPicPr>
            <a:picLocks noChangeAspect="1" noChangeArrowheads="1"/>
          </p:cNvPicPr>
          <p:nvPr/>
        </p:nvPicPr>
        <p:blipFill>
          <a:blip r:embed="rId2" cstate="print"/>
          <a:srcRect/>
          <a:stretch>
            <a:fillRect/>
          </a:stretch>
        </p:blipFill>
        <p:spPr bwMode="auto">
          <a:xfrm>
            <a:off x="3428992" y="714356"/>
            <a:ext cx="2734594" cy="2286016"/>
          </a:xfrm>
          <a:prstGeom prst="rect">
            <a:avLst/>
          </a:prstGeom>
          <a:ln>
            <a:noFill/>
          </a:ln>
          <a:effectLst>
            <a:softEdge rad="112500"/>
          </a:effectLst>
        </p:spPr>
      </p:pic>
      <p:pic>
        <p:nvPicPr>
          <p:cNvPr id="5" name="Picture 7" descr="PICT0438"/>
          <p:cNvPicPr>
            <a:picLocks noChangeAspect="1" noChangeArrowheads="1"/>
          </p:cNvPicPr>
          <p:nvPr/>
        </p:nvPicPr>
        <p:blipFill>
          <a:blip r:embed="rId3" cstate="print"/>
          <a:srcRect/>
          <a:stretch>
            <a:fillRect/>
          </a:stretch>
        </p:blipFill>
        <p:spPr bwMode="auto">
          <a:xfrm>
            <a:off x="3143240" y="3857628"/>
            <a:ext cx="2811401" cy="2214578"/>
          </a:xfrm>
          <a:prstGeom prst="rect">
            <a:avLst/>
          </a:prstGeom>
          <a:ln>
            <a:noFill/>
          </a:ln>
          <a:effectLst>
            <a:softEdge rad="112500"/>
          </a:effectLst>
        </p:spPr>
      </p:pic>
      <p:pic>
        <p:nvPicPr>
          <p:cNvPr id="6" name="Picture 4" descr="PICT0440"/>
          <p:cNvPicPr>
            <a:picLocks noChangeAspect="1" noChangeArrowheads="1"/>
          </p:cNvPicPr>
          <p:nvPr/>
        </p:nvPicPr>
        <p:blipFill>
          <a:blip r:embed="rId4" cstate="print"/>
          <a:srcRect/>
          <a:stretch>
            <a:fillRect/>
          </a:stretch>
        </p:blipFill>
        <p:spPr bwMode="auto">
          <a:xfrm>
            <a:off x="428596" y="642918"/>
            <a:ext cx="2754659" cy="2357454"/>
          </a:xfrm>
          <a:prstGeom prst="rect">
            <a:avLst/>
          </a:prstGeom>
          <a:ln>
            <a:noFill/>
          </a:ln>
          <a:effectLst>
            <a:softEdge rad="112500"/>
          </a:effectLst>
        </p:spPr>
      </p:pic>
      <p:pic>
        <p:nvPicPr>
          <p:cNvPr id="7" name="Picture 9" descr="PICT0428"/>
          <p:cNvPicPr>
            <a:picLocks noChangeAspect="1" noChangeArrowheads="1"/>
          </p:cNvPicPr>
          <p:nvPr/>
        </p:nvPicPr>
        <p:blipFill>
          <a:blip r:embed="rId5" cstate="print"/>
          <a:srcRect/>
          <a:stretch>
            <a:fillRect/>
          </a:stretch>
        </p:blipFill>
        <p:spPr bwMode="auto">
          <a:xfrm>
            <a:off x="6357950" y="714356"/>
            <a:ext cx="2500330" cy="2214578"/>
          </a:xfrm>
          <a:prstGeom prst="rect">
            <a:avLst/>
          </a:prstGeom>
          <a:ln>
            <a:noFill/>
          </a:ln>
          <a:effectLst>
            <a:softEdge rad="112500"/>
          </a:effectLst>
        </p:spPr>
      </p:pic>
      <p:pic>
        <p:nvPicPr>
          <p:cNvPr id="8" name="Picture 6" descr="PICT0436"/>
          <p:cNvPicPr>
            <a:picLocks noChangeAspect="1" noChangeArrowheads="1"/>
          </p:cNvPicPr>
          <p:nvPr/>
        </p:nvPicPr>
        <p:blipFill>
          <a:blip r:embed="rId6" cstate="print"/>
          <a:srcRect/>
          <a:stretch>
            <a:fillRect/>
          </a:stretch>
        </p:blipFill>
        <p:spPr bwMode="auto">
          <a:xfrm>
            <a:off x="6215074" y="3929066"/>
            <a:ext cx="2581572" cy="1992065"/>
          </a:xfrm>
          <a:prstGeom prst="rect">
            <a:avLst/>
          </a:prstGeom>
          <a:ln>
            <a:noFill/>
          </a:ln>
          <a:effectLst>
            <a:softEdge rad="112500"/>
          </a:effectLst>
        </p:spPr>
      </p:pic>
      <p:sp>
        <p:nvSpPr>
          <p:cNvPr id="23559" name="TextBox 9"/>
          <p:cNvSpPr txBox="1">
            <a:spLocks noChangeArrowheads="1"/>
          </p:cNvSpPr>
          <p:nvPr/>
        </p:nvSpPr>
        <p:spPr bwMode="auto">
          <a:xfrm>
            <a:off x="571500" y="2857500"/>
            <a:ext cx="8358188" cy="708025"/>
          </a:xfrm>
          <a:prstGeom prst="rect">
            <a:avLst/>
          </a:prstGeom>
          <a:noFill/>
          <a:ln w="9525">
            <a:noFill/>
            <a:miter lim="800000"/>
            <a:headEnd/>
            <a:tailEnd/>
          </a:ln>
        </p:spPr>
        <p:txBody>
          <a:bodyPr>
            <a:spAutoFit/>
          </a:bodyPr>
          <a:lstStyle/>
          <a:p>
            <a:r>
              <a:rPr lang="he-IL" sz="2000" b="1">
                <a:latin typeface="Calibri" pitchFamily="34" charset="0"/>
              </a:rPr>
              <a:t>הכנסת החילזון למשורה       הכנסת המשורות לטמפ' שונות                צפינו</a:t>
            </a:r>
          </a:p>
          <a:p>
            <a:r>
              <a:rPr lang="ar-AE" sz="2000" b="1">
                <a:latin typeface="Calibri" pitchFamily="34" charset="0"/>
              </a:rPr>
              <a:t>ادخلنا الحلزون الى مخبار مدرج     ادخلنا كل مخبار في درجة حرارة </a:t>
            </a:r>
            <a:r>
              <a:rPr lang="ar-DZ" sz="2000" b="1">
                <a:latin typeface="Calibri" pitchFamily="34" charset="0"/>
              </a:rPr>
              <a:t>مختلفة</a:t>
            </a:r>
            <a:r>
              <a:rPr lang="ar-AE" sz="2000" b="1">
                <a:latin typeface="Calibri" pitchFamily="34" charset="0"/>
              </a:rPr>
              <a:t>             شاهدنا</a:t>
            </a:r>
            <a:endParaRPr lang="he-IL" sz="2000" b="1">
              <a:latin typeface="Calibri" pitchFamily="34" charset="0"/>
            </a:endParaRPr>
          </a:p>
        </p:txBody>
      </p:sp>
      <p:sp>
        <p:nvSpPr>
          <p:cNvPr id="23560" name="TextBox 10"/>
          <p:cNvSpPr txBox="1">
            <a:spLocks noChangeArrowheads="1"/>
          </p:cNvSpPr>
          <p:nvPr/>
        </p:nvSpPr>
        <p:spPr bwMode="auto">
          <a:xfrm>
            <a:off x="357188" y="5287963"/>
            <a:ext cx="8572500" cy="1917700"/>
          </a:xfrm>
          <a:prstGeom prst="rect">
            <a:avLst/>
          </a:prstGeom>
          <a:noFill/>
          <a:ln w="9525">
            <a:noFill/>
            <a:miter lim="800000"/>
            <a:headEnd/>
            <a:tailEnd/>
          </a:ln>
        </p:spPr>
        <p:txBody>
          <a:bodyPr>
            <a:spAutoFit/>
          </a:bodyPr>
          <a:lstStyle/>
          <a:p>
            <a:endParaRPr lang="ar-AE" sz="2400" b="1">
              <a:latin typeface="Calibri" pitchFamily="34" charset="0"/>
            </a:endParaRPr>
          </a:p>
          <a:p>
            <a:endParaRPr lang="ar-AE" sz="2400" b="1">
              <a:latin typeface="Calibri" pitchFamily="34" charset="0"/>
            </a:endParaRPr>
          </a:p>
          <a:p>
            <a:r>
              <a:rPr lang="ar-AE" sz="2400" b="1">
                <a:latin typeface="Calibri" pitchFamily="34" charset="0"/>
              </a:rPr>
              <a:t> راقبنا درجة الحرارة          حافظنا على درجات الحرارة             سجلنا الزمن</a:t>
            </a:r>
          </a:p>
          <a:p>
            <a:r>
              <a:rPr lang="ar-AE" sz="2400" b="1">
                <a:latin typeface="Calibri" pitchFamily="34" charset="0"/>
              </a:rPr>
              <a:t> </a:t>
            </a:r>
            <a:r>
              <a:rPr lang="he-IL" sz="2400" b="1">
                <a:latin typeface="Calibri" pitchFamily="34" charset="0"/>
              </a:rPr>
              <a:t>עקבנו אחרי הטמפ'</a:t>
            </a:r>
            <a:r>
              <a:rPr lang="ar-AE" sz="2400" b="1">
                <a:latin typeface="Calibri" pitchFamily="34" charset="0"/>
              </a:rPr>
              <a:t> </a:t>
            </a:r>
            <a:r>
              <a:rPr lang="he-IL" sz="2400" b="1">
                <a:latin typeface="Calibri" pitchFamily="34" charset="0"/>
              </a:rPr>
              <a:t>           </a:t>
            </a:r>
            <a:r>
              <a:rPr lang="he-IL" sz="2400">
                <a:latin typeface="Calibri" pitchFamily="34" charset="0"/>
              </a:rPr>
              <a:t>שמרנו על הטמפ'                  רשמנו זמן </a:t>
            </a:r>
            <a:r>
              <a:rPr lang="en-US" sz="2400">
                <a:latin typeface="Calibri" pitchFamily="34" charset="0"/>
              </a:rPr>
              <a:t>         </a:t>
            </a:r>
            <a:endParaRPr lang="he-IL" sz="2400">
              <a:latin typeface="Calibri" pitchFamily="34" charset="0"/>
            </a:endParaRPr>
          </a:p>
        </p:txBody>
      </p:sp>
      <p:pic>
        <p:nvPicPr>
          <p:cNvPr id="3074" name="Picture 2" descr="PICT0437"/>
          <p:cNvPicPr>
            <a:picLocks noChangeAspect="1" noChangeArrowheads="1"/>
          </p:cNvPicPr>
          <p:nvPr/>
        </p:nvPicPr>
        <p:blipFill>
          <a:blip r:embed="rId7" cstate="print"/>
          <a:srcRect/>
          <a:stretch>
            <a:fillRect/>
          </a:stretch>
        </p:blipFill>
        <p:spPr bwMode="auto">
          <a:xfrm>
            <a:off x="285720" y="4000504"/>
            <a:ext cx="2837243" cy="21145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תרשים 7"/>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תרשים 4"/>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תמונה 10" descr="תמונה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7650" name="כותרת 1"/>
          <p:cNvSpPr>
            <a:spLocks noGrp="1"/>
          </p:cNvSpPr>
          <p:nvPr>
            <p:ph type="ctrTitle"/>
          </p:nvPr>
        </p:nvSpPr>
        <p:spPr>
          <a:xfrm>
            <a:off x="785813" y="-428625"/>
            <a:ext cx="7772400" cy="1470025"/>
          </a:xfrm>
        </p:spPr>
        <p:txBody>
          <a:bodyPr/>
          <a:lstStyle/>
          <a:p>
            <a:r>
              <a:rPr lang="ar-AE" smtClean="0"/>
              <a:t>تلخيص البحث             </a:t>
            </a:r>
            <a:r>
              <a:rPr lang="he-IL" smtClean="0"/>
              <a:t>סיכום המחקר </a:t>
            </a:r>
          </a:p>
        </p:txBody>
      </p:sp>
      <p:sp>
        <p:nvSpPr>
          <p:cNvPr id="27651" name="TextBox 5"/>
          <p:cNvSpPr txBox="1">
            <a:spLocks noChangeArrowheads="1"/>
          </p:cNvSpPr>
          <p:nvPr/>
        </p:nvSpPr>
        <p:spPr bwMode="auto">
          <a:xfrm>
            <a:off x="0" y="714375"/>
            <a:ext cx="8786813" cy="1816100"/>
          </a:xfrm>
          <a:prstGeom prst="rect">
            <a:avLst/>
          </a:prstGeom>
          <a:noFill/>
          <a:ln w="9525">
            <a:noFill/>
            <a:miter lim="800000"/>
            <a:headEnd/>
            <a:tailEnd/>
          </a:ln>
        </p:spPr>
        <p:txBody>
          <a:bodyPr>
            <a:spAutoFit/>
          </a:bodyPr>
          <a:lstStyle/>
          <a:p>
            <a:r>
              <a:rPr lang="ar-AE" sz="2800">
                <a:solidFill>
                  <a:srgbClr val="002060"/>
                </a:solidFill>
                <a:cs typeface="Times New Roman" pitchFamily="18" charset="0"/>
              </a:rPr>
              <a:t>-عملية التنفس هي عملية تنشط بواسطة الإنزيمات فكلما زادت درجة الحرارة زادت وتيرة التنفس الى حد معين .ازدياد درجة الحرارة أكثر من اللازم او أقل  قد يؤدي الى تخثر الإنزيمات او هدمها وبالتالي يؤدي الى انخفاض في عملية التنفس</a:t>
            </a:r>
            <a:r>
              <a:rPr lang="he-IL" sz="2800">
                <a:solidFill>
                  <a:srgbClr val="002060"/>
                </a:solidFill>
                <a:cs typeface="Times New Roman" pitchFamily="18" charset="0"/>
              </a:rPr>
              <a:t> </a:t>
            </a:r>
            <a:r>
              <a:rPr lang="ar-DZ" sz="2800">
                <a:solidFill>
                  <a:srgbClr val="002060"/>
                </a:solidFill>
                <a:cs typeface="Times New Roman" pitchFamily="18" charset="0"/>
              </a:rPr>
              <a:t>وت</a:t>
            </a:r>
            <a:r>
              <a:rPr lang="ar-AE" sz="2800">
                <a:solidFill>
                  <a:srgbClr val="002060"/>
                </a:solidFill>
                <a:cs typeface="Times New Roman" pitchFamily="18" charset="0"/>
              </a:rPr>
              <a:t>قليل نشاطها</a:t>
            </a:r>
            <a:r>
              <a:rPr lang="he-IL" sz="2800">
                <a:solidFill>
                  <a:srgbClr val="002060"/>
                </a:solidFill>
                <a:cs typeface="Times New Roman" pitchFamily="18" charset="0"/>
              </a:rPr>
              <a:t> </a:t>
            </a:r>
            <a:r>
              <a:rPr lang="ar-DZ" sz="2800">
                <a:solidFill>
                  <a:srgbClr val="002060"/>
                </a:solidFill>
                <a:cs typeface="Times New Roman" pitchFamily="18" charset="0"/>
              </a:rPr>
              <a:t>وحركتها.</a:t>
            </a:r>
            <a:endParaRPr lang="he-IL" sz="2800">
              <a:latin typeface="Calibri" pitchFamily="34" charset="0"/>
            </a:endParaRPr>
          </a:p>
        </p:txBody>
      </p:sp>
      <p:sp>
        <p:nvSpPr>
          <p:cNvPr id="27652" name="TextBox 8"/>
          <p:cNvSpPr txBox="1">
            <a:spLocks noChangeArrowheads="1"/>
          </p:cNvSpPr>
          <p:nvPr/>
        </p:nvSpPr>
        <p:spPr bwMode="auto">
          <a:xfrm>
            <a:off x="500063" y="3857625"/>
            <a:ext cx="8643937" cy="1800225"/>
          </a:xfrm>
          <a:prstGeom prst="rect">
            <a:avLst/>
          </a:prstGeom>
          <a:noFill/>
          <a:ln w="9525">
            <a:noFill/>
            <a:miter lim="800000"/>
            <a:headEnd/>
            <a:tailEnd/>
          </a:ln>
        </p:spPr>
        <p:txBody>
          <a:bodyPr>
            <a:spAutoFit/>
          </a:bodyPr>
          <a:lstStyle/>
          <a:p>
            <a:r>
              <a:rPr lang="he-IL" sz="2400">
                <a:latin typeface="Calibri" pitchFamily="34" charset="0"/>
              </a:rPr>
              <a:t>-</a:t>
            </a:r>
            <a:r>
              <a:rPr lang="he-IL" sz="2800">
                <a:latin typeface="Calibri" pitchFamily="34" charset="0"/>
              </a:rPr>
              <a:t>תהליך הנשימה הוא פעילות אנזימית, ככל שהטמפ' עולה כך קצב הנשימה עולה, עד טווח מסוים. עלייה בטמפ' או ירידה לא בטווח תביא לקרישת האנזימים או להריסתם וזה יקטין קצב הנשימה ויקטין את פעילותם ותנועתם.</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785813" y="2000250"/>
            <a:ext cx="7772400" cy="1470025"/>
          </a:xfrm>
        </p:spPr>
        <p:txBody>
          <a:bodyPr rtlCol="1">
            <a:normAutofit fontScale="90000"/>
          </a:bodyPr>
          <a:lstStyle/>
          <a:p>
            <a:pPr fontAlgn="auto">
              <a:spcAft>
                <a:spcPts val="0"/>
              </a:spcAft>
              <a:defRPr/>
            </a:pPr>
            <a:r>
              <a:rPr lang="ar-AE" sz="3100" dirty="0" smtClean="0">
                <a:solidFill>
                  <a:srgbClr val="002060"/>
                </a:solidFill>
                <a:latin typeface="Arial" pitchFamily="34" charset="0"/>
                <a:ea typeface="Times New Roman" pitchFamily="18" charset="0"/>
                <a:cs typeface="Arial" pitchFamily="34" charset="0"/>
              </a:rPr>
              <a:t>-الحلزون ينتمي للرخويات وأغلبية جسمه من السوائل فعندما تكون درجة الحرارة عالية بالنسبة له كما لاحظنا في نتائجنا أي أعلى من      ، من الممكن ان يفقد سوائل للبيئة المحيطة وهذا سيؤدي لجفافه فلكي يحافظ على نفسه من خطر الجفاف فقد وجد </a:t>
            </a:r>
            <a:r>
              <a:rPr lang="ar-AE" sz="3100" dirty="0" err="1" smtClean="0">
                <a:solidFill>
                  <a:srgbClr val="002060"/>
                </a:solidFill>
                <a:latin typeface="Arial" pitchFamily="34" charset="0"/>
                <a:ea typeface="Times New Roman" pitchFamily="18" charset="0"/>
                <a:cs typeface="Arial" pitchFamily="34" charset="0"/>
              </a:rPr>
              <a:t>بالاضافة</a:t>
            </a:r>
            <a:r>
              <a:rPr lang="ar-AE" sz="3100" dirty="0" smtClean="0">
                <a:solidFill>
                  <a:srgbClr val="002060"/>
                </a:solidFill>
                <a:latin typeface="Arial" pitchFamily="34" charset="0"/>
                <a:ea typeface="Times New Roman" pitchFamily="18" charset="0"/>
                <a:cs typeface="Arial" pitchFamily="34" charset="0"/>
              </a:rPr>
              <a:t> الى الملاءمة الفسيولوجية ملاءمة سلوكية للبيئة الجافة والحارة فهو يخلد في قوقعته ويغلق فتحتها ويتسلق الشجيرات..</a:t>
            </a:r>
            <a:r>
              <a:rPr lang="ar-AE" sz="3200" dirty="0" smtClean="0">
                <a:solidFill>
                  <a:srgbClr val="002060"/>
                </a:solidFill>
                <a:latin typeface="Arial" pitchFamily="34" charset="0"/>
                <a:ea typeface="Times New Roman" pitchFamily="18" charset="0"/>
                <a:cs typeface="Arial" pitchFamily="34" charset="0"/>
              </a:rPr>
              <a:t> ولتصبح درجات الحرارة والرطوبة مناسبة له ليعود </a:t>
            </a:r>
            <a:r>
              <a:rPr lang="ar-AE" sz="3200" dirty="0" err="1" smtClean="0">
                <a:solidFill>
                  <a:srgbClr val="002060"/>
                </a:solidFill>
                <a:latin typeface="Arial" pitchFamily="34" charset="0"/>
                <a:ea typeface="Times New Roman" pitchFamily="18" charset="0"/>
                <a:cs typeface="Arial" pitchFamily="34" charset="0"/>
              </a:rPr>
              <a:t>الى</a:t>
            </a:r>
            <a:r>
              <a:rPr lang="ar-AE" sz="3200" dirty="0" smtClean="0">
                <a:solidFill>
                  <a:srgbClr val="002060"/>
                </a:solidFill>
                <a:latin typeface="Arial" pitchFamily="34" charset="0"/>
                <a:ea typeface="Times New Roman" pitchFamily="18" charset="0"/>
                <a:cs typeface="Arial" pitchFamily="34" charset="0"/>
              </a:rPr>
              <a:t> حالته الطبيعية بعد رحلة طويلة قضاها أعلى </a:t>
            </a:r>
            <a:r>
              <a:rPr lang="ar-JO" sz="3200" smtClean="0">
                <a:solidFill>
                  <a:srgbClr val="002060"/>
                </a:solidFill>
                <a:latin typeface="Arial" pitchFamily="34" charset="0"/>
                <a:ea typeface="Times New Roman" pitchFamily="18" charset="0"/>
                <a:cs typeface="Arial" pitchFamily="34" charset="0"/>
              </a:rPr>
              <a:t>النبات</a:t>
            </a:r>
            <a:r>
              <a:rPr lang="ar-AE" sz="3200" smtClean="0">
                <a:solidFill>
                  <a:srgbClr val="002060"/>
                </a:solidFill>
                <a:latin typeface="Arial" pitchFamily="34" charset="0"/>
                <a:ea typeface="Times New Roman" pitchFamily="18" charset="0"/>
                <a:cs typeface="Arial" pitchFamily="34" charset="0"/>
              </a:rPr>
              <a:t> </a:t>
            </a:r>
            <a:r>
              <a:rPr lang="ar-AE" sz="3200" dirty="0" smtClean="0">
                <a:solidFill>
                  <a:srgbClr val="002060"/>
                </a:solidFill>
                <a:latin typeface="Arial" pitchFamily="34" charset="0"/>
                <a:ea typeface="Times New Roman" pitchFamily="18" charset="0"/>
                <a:cs typeface="Arial" pitchFamily="34" charset="0"/>
              </a:rPr>
              <a:t>.</a:t>
            </a:r>
            <a:r>
              <a:rPr lang="en-US" sz="3200" dirty="0" smtClean="0">
                <a:latin typeface="Arial" pitchFamily="34" charset="0"/>
                <a:ea typeface="Times New Roman" pitchFamily="18" charset="0"/>
                <a:cs typeface="Arial" pitchFamily="34" charset="0"/>
              </a:rPr>
              <a:t/>
            </a:r>
            <a:br>
              <a:rPr lang="en-US" sz="3200" dirty="0" smtClean="0">
                <a:latin typeface="Arial" pitchFamily="34" charset="0"/>
                <a:ea typeface="Times New Roman" pitchFamily="18" charset="0"/>
                <a:cs typeface="Arial" pitchFamily="34" charset="0"/>
              </a:rPr>
            </a:br>
            <a:endParaRPr lang="he-IL" sz="3100" dirty="0"/>
          </a:p>
        </p:txBody>
      </p:sp>
      <p:graphicFrame>
        <p:nvGraphicFramePr>
          <p:cNvPr id="2052" name="Object 4"/>
          <p:cNvGraphicFramePr>
            <a:graphicFrameLocks noChangeAspect="1"/>
          </p:cNvGraphicFramePr>
          <p:nvPr/>
        </p:nvGraphicFramePr>
        <p:xfrm>
          <a:off x="323850" y="836613"/>
          <a:ext cx="669925" cy="925512"/>
        </p:xfrm>
        <a:graphic>
          <a:graphicData uri="http://schemas.openxmlformats.org/presentationml/2006/ole">
            <p:oleObj spid="_x0000_s2052" name="משוואה" r:id="rId3" imgW="330120" imgH="45720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00063" y="5387975"/>
            <a:ext cx="7772400" cy="1470025"/>
          </a:xfrm>
        </p:spPr>
        <p:txBody>
          <a:bodyPr>
            <a:normAutofit fontScale="90000"/>
          </a:bodyPr>
          <a:lstStyle/>
          <a:p>
            <a:r>
              <a:rPr lang="he-IL" sz="2800" b="1" dirty="0" smtClean="0"/>
              <a:t>-</a:t>
            </a:r>
            <a:r>
              <a:rPr lang="he-IL" sz="2800" dirty="0" smtClean="0"/>
              <a:t>החילזון שייך למחלקת הרכיכות ורוב גופו מורכב מנוזלים, עלול לאבד נוזלים לסביבה כאשר </a:t>
            </a:r>
            <a:r>
              <a:rPr lang="he-IL" sz="2800" dirty="0" err="1" smtClean="0"/>
              <a:t>הטמפ</a:t>
            </a:r>
            <a:r>
              <a:rPr lang="he-IL" sz="2800" dirty="0" smtClean="0"/>
              <a:t>' היא גבוה מדי עבורו. כמו שראינו בתוצאות שלנו, יותר מ-(   </a:t>
            </a:r>
            <a:r>
              <a:rPr lang="en-US" sz="2800" dirty="0" smtClean="0"/>
              <a:t>   </a:t>
            </a:r>
            <a:r>
              <a:rPr lang="he-IL" sz="2800" dirty="0" smtClean="0"/>
              <a:t>  )העלול לגרום להתייבשותו. כדי להגן על עצמו מסכנת התייבשות הוא פיתח בנוסף להתאמות אנטומיות התאמת התנהגות שבה החילזון אינו נושם ולכן בתקופה היבשה של השנה החילזון מסתגר </a:t>
            </a:r>
            <a:r>
              <a:rPr lang="he-IL" sz="2800" dirty="0" err="1" smtClean="0"/>
              <a:t>בקונכיתו</a:t>
            </a:r>
            <a:r>
              <a:rPr lang="he-IL" sz="2800" dirty="0" smtClean="0"/>
              <a:t> וסוגר את פתחה .</a:t>
            </a:r>
            <a:r>
              <a:rPr lang="he-IL" sz="2800" dirty="0" err="1" smtClean="0"/>
              <a:t>חילזונות</a:t>
            </a:r>
            <a:r>
              <a:rPr lang="he-IL" sz="2800" dirty="0" smtClean="0"/>
              <a:t> שאינם פעילים נמצאים על גבי הצמח. עד הגשם הראשון </a:t>
            </a:r>
            <a:r>
              <a:rPr lang="he-IL" sz="2800" dirty="0" err="1" smtClean="0"/>
              <a:t>כשהטמפ</a:t>
            </a:r>
            <a:r>
              <a:rPr lang="he-IL" sz="2800" dirty="0" smtClean="0"/>
              <a:t>' מתאימה חוזרים לחיים רגילים אחרי טיול ארוך על הצמח. </a:t>
            </a:r>
            <a:r>
              <a:rPr lang="he-IL" sz="2500" dirty="0" smtClean="0"/>
              <a:t/>
            </a:r>
            <a:br>
              <a:rPr lang="he-IL" sz="2500" dirty="0" smtClean="0"/>
            </a:br>
            <a:r>
              <a:rPr lang="en-US" sz="2800" dirty="0" smtClean="0">
                <a:cs typeface="Times New Roman" pitchFamily="18" charset="0"/>
              </a:rPr>
              <a:t/>
            </a:r>
            <a:br>
              <a:rPr lang="en-US" sz="2800" dirty="0" smtClean="0">
                <a:cs typeface="Times New Roman" pitchFamily="18" charset="0"/>
              </a:rPr>
            </a:br>
            <a:r>
              <a:rPr lang="he-IL" sz="2800" b="1" dirty="0" smtClean="0"/>
              <a:t> </a:t>
            </a:r>
            <a:r>
              <a:rPr lang="en-US" sz="2800" dirty="0" smtClean="0">
                <a:cs typeface="Times New Roman" pitchFamily="18" charset="0"/>
              </a:rPr>
              <a:t/>
            </a:r>
            <a:br>
              <a:rPr lang="en-US" sz="2800" dirty="0" smtClean="0">
                <a:cs typeface="Times New Roman" pitchFamily="18" charset="0"/>
              </a:rPr>
            </a:br>
            <a:r>
              <a:rPr lang="he-IL" sz="2800" b="1" dirty="0" smtClean="0"/>
              <a:t> </a:t>
            </a:r>
            <a:r>
              <a:rPr lang="en-US" sz="2800" dirty="0" smtClean="0">
                <a:cs typeface="Times New Roman" pitchFamily="18" charset="0"/>
              </a:rPr>
              <a:t/>
            </a:r>
            <a:br>
              <a:rPr lang="en-US" sz="2800" dirty="0" smtClean="0">
                <a:cs typeface="Times New Roman" pitchFamily="18" charset="0"/>
              </a:rPr>
            </a:br>
            <a:r>
              <a:rPr lang="he-IL" sz="2800" b="1" dirty="0" smtClean="0"/>
              <a:t> </a:t>
            </a:r>
            <a:r>
              <a:rPr lang="en-US" sz="4000" dirty="0" smtClean="0">
                <a:cs typeface="Times New Roman" pitchFamily="18" charset="0"/>
              </a:rPr>
              <a:t/>
            </a:r>
            <a:br>
              <a:rPr lang="en-US" sz="4000" dirty="0" smtClean="0">
                <a:cs typeface="Times New Roman" pitchFamily="18" charset="0"/>
              </a:rPr>
            </a:br>
            <a:r>
              <a:rPr lang="he-IL" sz="4000" b="1" dirty="0" smtClean="0"/>
              <a:t> </a:t>
            </a:r>
            <a:r>
              <a:rPr lang="en-US" sz="4000" dirty="0" smtClean="0">
                <a:cs typeface="Times New Roman" pitchFamily="18" charset="0"/>
              </a:rPr>
              <a:t/>
            </a:r>
            <a:br>
              <a:rPr lang="en-US" sz="4000" dirty="0" smtClean="0">
                <a:cs typeface="Times New Roman" pitchFamily="18" charset="0"/>
              </a:rPr>
            </a:br>
            <a:r>
              <a:rPr lang="he-IL" sz="4000" b="1" dirty="0" smtClean="0"/>
              <a:t> </a:t>
            </a:r>
            <a:r>
              <a:rPr lang="en-US" sz="4000" dirty="0" smtClean="0">
                <a:cs typeface="Times New Roman" pitchFamily="18" charset="0"/>
              </a:rPr>
              <a:t/>
            </a:r>
            <a:br>
              <a:rPr lang="en-US" sz="4000" dirty="0" smtClean="0">
                <a:cs typeface="Times New Roman" pitchFamily="18" charset="0"/>
              </a:rPr>
            </a:br>
            <a:r>
              <a:rPr lang="he-IL" sz="4000" b="1" dirty="0" smtClean="0"/>
              <a:t> </a:t>
            </a:r>
            <a:r>
              <a:rPr lang="en-US" sz="4000" dirty="0" smtClean="0">
                <a:cs typeface="Times New Roman" pitchFamily="18" charset="0"/>
              </a:rPr>
              <a:t/>
            </a:r>
            <a:br>
              <a:rPr lang="en-US" sz="4000" dirty="0" smtClean="0">
                <a:cs typeface="Times New Roman" pitchFamily="18" charset="0"/>
              </a:rPr>
            </a:br>
            <a:r>
              <a:rPr lang="he-IL" sz="4000" b="1" dirty="0" smtClean="0"/>
              <a:t> </a:t>
            </a:r>
            <a:r>
              <a:rPr lang="en-US" sz="4000" dirty="0" smtClean="0">
                <a:cs typeface="Times New Roman" pitchFamily="18" charset="0"/>
              </a:rPr>
              <a:t/>
            </a:r>
            <a:br>
              <a:rPr lang="en-US" sz="4000" dirty="0" smtClean="0">
                <a:cs typeface="Times New Roman" pitchFamily="18" charset="0"/>
              </a:rPr>
            </a:br>
            <a:r>
              <a:rPr lang="he-IL" sz="4000" b="1" dirty="0" smtClean="0"/>
              <a:t> </a:t>
            </a:r>
            <a:r>
              <a:rPr lang="en-US" sz="4000" dirty="0" smtClean="0">
                <a:cs typeface="Times New Roman" pitchFamily="18" charset="0"/>
              </a:rPr>
              <a:t/>
            </a:r>
            <a:br>
              <a:rPr lang="en-US" sz="4000" dirty="0" smtClean="0">
                <a:cs typeface="Times New Roman" pitchFamily="18" charset="0"/>
              </a:rPr>
            </a:br>
            <a:endParaRPr lang="he-IL" sz="4000" dirty="0" smtClean="0"/>
          </a:p>
        </p:txBody>
      </p:sp>
      <p:graphicFrame>
        <p:nvGraphicFramePr>
          <p:cNvPr id="1028" name="Object 4"/>
          <p:cNvGraphicFramePr>
            <a:graphicFrameLocks noChangeAspect="1"/>
          </p:cNvGraphicFramePr>
          <p:nvPr/>
        </p:nvGraphicFramePr>
        <p:xfrm>
          <a:off x="5724128" y="2420888"/>
          <a:ext cx="695325" cy="874712"/>
        </p:xfrm>
        <a:graphic>
          <a:graphicData uri="http://schemas.openxmlformats.org/presentationml/2006/ole">
            <p:oleObj spid="_x0000_s1028" name="משוואה" r:id="rId3" imgW="342720" imgH="431640" progId="Equation.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t1.gstatic.com/images?q=tbn:ANd9GcRwt5Z5Q1MFCUD_BQKSynITaKalkSrJEZwU5yjmeu0s08b8AtcAP0LI5Mo">
            <a:hlinkClick r:id="rId2"/>
          </p:cNvPr>
          <p:cNvPicPr>
            <a:picLocks noChangeAspect="1" noChangeArrowheads="1"/>
          </p:cNvPicPr>
          <p:nvPr/>
        </p:nvPicPr>
        <p:blipFill>
          <a:blip r:embed="rId3" cstate="print"/>
          <a:srcRect/>
          <a:stretch>
            <a:fillRect/>
          </a:stretch>
        </p:blipFill>
        <p:spPr bwMode="auto">
          <a:xfrm>
            <a:off x="6215074" y="5143512"/>
            <a:ext cx="1428750" cy="838201"/>
          </a:xfrm>
          <a:prstGeom prst="rect">
            <a:avLst/>
          </a:prstGeom>
          <a:ln>
            <a:noFill/>
          </a:ln>
          <a:effectLst>
            <a:softEdge rad="112500"/>
          </a:effectLst>
        </p:spPr>
      </p:pic>
      <p:pic>
        <p:nvPicPr>
          <p:cNvPr id="14" name="Picture 2" descr="http://t1.gstatic.com/images?q=tbn:ANd9GcRwt5Z5Q1MFCUD_BQKSynITaKalkSrJEZwU5yjmeu0s08b8AtcAP0LI5Mo">
            <a:hlinkClick r:id="rId2"/>
          </p:cNvPr>
          <p:cNvPicPr>
            <a:picLocks noChangeAspect="1" noChangeArrowheads="1"/>
          </p:cNvPicPr>
          <p:nvPr/>
        </p:nvPicPr>
        <p:blipFill>
          <a:blip r:embed="rId3" cstate="print"/>
          <a:srcRect/>
          <a:stretch>
            <a:fillRect/>
          </a:stretch>
        </p:blipFill>
        <p:spPr bwMode="auto">
          <a:xfrm>
            <a:off x="5143504" y="5000636"/>
            <a:ext cx="1428750" cy="838201"/>
          </a:xfrm>
          <a:prstGeom prst="rect">
            <a:avLst/>
          </a:prstGeom>
          <a:ln>
            <a:noFill/>
          </a:ln>
          <a:effectLst>
            <a:softEdge rad="112500"/>
          </a:effectLst>
        </p:spPr>
      </p:pic>
      <p:sp>
        <p:nvSpPr>
          <p:cNvPr id="6" name="מלבן 5"/>
          <p:cNvSpPr/>
          <p:nvPr/>
        </p:nvSpPr>
        <p:spPr>
          <a:xfrm>
            <a:off x="1571604" y="428604"/>
            <a:ext cx="6118983" cy="923330"/>
          </a:xfrm>
          <a:prstGeom prst="rect">
            <a:avLst/>
          </a:prstGeom>
          <a:noFill/>
        </p:spPr>
        <p:txBody>
          <a:bodyPr wrap="none">
            <a:spAutoFit/>
          </a:bodyPr>
          <a:lstStyle/>
          <a:p>
            <a:pPr algn="ctr" fontAlgn="auto">
              <a:spcBef>
                <a:spcPts val="0"/>
              </a:spcBef>
              <a:spcAft>
                <a:spcPts val="0"/>
              </a:spcAft>
              <a:defRPr/>
            </a:pPr>
            <a:r>
              <a:rPr lang="he-I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תודות            </a:t>
            </a:r>
            <a:r>
              <a:rPr lang="ar-AE"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شكر </a:t>
            </a:r>
            <a:endParaRPr lang="he-I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sp>
        <p:nvSpPr>
          <p:cNvPr id="7" name="מלבן 6"/>
          <p:cNvSpPr/>
          <p:nvPr/>
        </p:nvSpPr>
        <p:spPr>
          <a:xfrm>
            <a:off x="-571536" y="1714488"/>
            <a:ext cx="10870283" cy="2800767"/>
          </a:xfrm>
          <a:prstGeom prst="rect">
            <a:avLst/>
          </a:prstGeom>
          <a:noFill/>
        </p:spPr>
        <p:txBody>
          <a:bodyPr>
            <a:spAutoFit/>
          </a:bodyPr>
          <a:lstStyle/>
          <a:p>
            <a:pPr algn="ctr" fontAlgn="auto">
              <a:spcBef>
                <a:spcPts val="0"/>
              </a:spcBef>
              <a:spcAft>
                <a:spcPts val="0"/>
              </a:spcAft>
              <a:defRPr/>
            </a:pPr>
            <a:r>
              <a:rPr lang="he-I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למנחים:                      </a:t>
            </a:r>
            <a:r>
              <a:rPr lang="ar-AE"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للمرشدين :</a:t>
            </a:r>
          </a:p>
          <a:p>
            <a:pPr algn="ctr" fontAlgn="auto">
              <a:spcBef>
                <a:spcPts val="0"/>
              </a:spcBef>
              <a:spcAft>
                <a:spcPts val="0"/>
              </a:spcAft>
              <a:defRPr/>
            </a:pPr>
            <a:r>
              <a:rPr lang="he-I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כּרימה </a:t>
            </a:r>
            <a:r>
              <a:rPr lang="he-IL" sz="4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אסלאן</a:t>
            </a:r>
            <a:r>
              <a:rPr lang="he-I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ar-AE"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كريمة أصلان   </a:t>
            </a:r>
          </a:p>
          <a:p>
            <a:pPr algn="ctr" fontAlgn="auto">
              <a:spcBef>
                <a:spcPts val="0"/>
              </a:spcBef>
              <a:spcAft>
                <a:spcPts val="0"/>
              </a:spcAft>
              <a:defRPr/>
            </a:pPr>
            <a:r>
              <a:rPr lang="he-I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עדי </a:t>
            </a:r>
            <a:r>
              <a:rPr lang="he-IL" sz="4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ויסמרק</a:t>
            </a:r>
            <a:r>
              <a:rPr lang="he-I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                  </a:t>
            </a:r>
            <a:r>
              <a:rPr lang="ar-AE"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عدي </a:t>
            </a:r>
            <a:r>
              <a:rPr lang="ar-AE" sz="4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فيسمارك</a:t>
            </a:r>
            <a:endParaRPr lang="he-I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a:p>
            <a:pPr algn="ctr" fontAlgn="auto">
              <a:spcBef>
                <a:spcPts val="0"/>
              </a:spcBef>
              <a:spcAft>
                <a:spcPts val="0"/>
              </a:spcAft>
              <a:defRPr/>
            </a:pPr>
            <a:r>
              <a:rPr lang="he-I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להורים                   </a:t>
            </a:r>
            <a:r>
              <a:rPr lang="ar-AE"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للأهالي  </a:t>
            </a:r>
            <a:endParaRPr lang="he-IL"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pic>
        <p:nvPicPr>
          <p:cNvPr id="1026" name="Picture 2" descr="http://t1.gstatic.com/images?q=tbn:ANd9GcRwt5Z5Q1MFCUD_BQKSynITaKalkSrJEZwU5yjmeu0s08b8AtcAP0LI5Mo">
            <a:hlinkClick r:id="rId2"/>
          </p:cNvPr>
          <p:cNvPicPr>
            <a:picLocks noChangeAspect="1" noChangeArrowheads="1"/>
          </p:cNvPicPr>
          <p:nvPr/>
        </p:nvPicPr>
        <p:blipFill>
          <a:blip r:embed="rId3" cstate="print"/>
          <a:srcRect/>
          <a:stretch>
            <a:fillRect/>
          </a:stretch>
        </p:blipFill>
        <p:spPr bwMode="auto">
          <a:xfrm rot="20797970">
            <a:off x="4245262" y="4796968"/>
            <a:ext cx="1428750" cy="838201"/>
          </a:xfrm>
          <a:prstGeom prst="rect">
            <a:avLst/>
          </a:prstGeom>
          <a:ln>
            <a:noFill/>
          </a:ln>
          <a:effectLst>
            <a:softEdge rad="112500"/>
          </a:effectLst>
        </p:spPr>
      </p:pic>
      <p:pic>
        <p:nvPicPr>
          <p:cNvPr id="5" name="Picture 2" descr="http://t1.gstatic.com/images?q=tbn:ANd9GcRwt5Z5Q1MFCUD_BQKSynITaKalkSrJEZwU5yjmeu0s08b8AtcAP0LI5Mo">
            <a:hlinkClick r:id="rId2"/>
          </p:cNvPr>
          <p:cNvPicPr>
            <a:picLocks noChangeAspect="1" noChangeArrowheads="1"/>
          </p:cNvPicPr>
          <p:nvPr/>
        </p:nvPicPr>
        <p:blipFill>
          <a:blip r:embed="rId3" cstate="print"/>
          <a:srcRect/>
          <a:stretch>
            <a:fillRect/>
          </a:stretch>
        </p:blipFill>
        <p:spPr bwMode="auto">
          <a:xfrm>
            <a:off x="214282" y="5857892"/>
            <a:ext cx="1428750" cy="838201"/>
          </a:xfrm>
          <a:prstGeom prst="rect">
            <a:avLst/>
          </a:prstGeom>
          <a:ln>
            <a:noFill/>
          </a:ln>
          <a:effectLst>
            <a:softEdge rad="112500"/>
          </a:effectLst>
        </p:spPr>
      </p:pic>
      <p:pic>
        <p:nvPicPr>
          <p:cNvPr id="8" name="Picture 2" descr="http://t1.gstatic.com/images?q=tbn:ANd9GcRwt5Z5Q1MFCUD_BQKSynITaKalkSrJEZwU5yjmeu0s08b8AtcAP0LI5Mo">
            <a:hlinkClick r:id="rId2"/>
          </p:cNvPr>
          <p:cNvPicPr>
            <a:picLocks noChangeAspect="1" noChangeArrowheads="1"/>
          </p:cNvPicPr>
          <p:nvPr/>
        </p:nvPicPr>
        <p:blipFill>
          <a:blip r:embed="rId3" cstate="print"/>
          <a:srcRect/>
          <a:stretch>
            <a:fillRect/>
          </a:stretch>
        </p:blipFill>
        <p:spPr bwMode="auto">
          <a:xfrm>
            <a:off x="1285852" y="5857892"/>
            <a:ext cx="1428750" cy="838201"/>
          </a:xfrm>
          <a:prstGeom prst="rect">
            <a:avLst/>
          </a:prstGeom>
          <a:ln>
            <a:noFill/>
          </a:ln>
          <a:effectLst>
            <a:softEdge rad="112500"/>
          </a:effectLst>
        </p:spPr>
      </p:pic>
      <p:pic>
        <p:nvPicPr>
          <p:cNvPr id="9" name="Picture 2" descr="http://t1.gstatic.com/images?q=tbn:ANd9GcRwt5Z5Q1MFCUD_BQKSynITaKalkSrJEZwU5yjmeu0s08b8AtcAP0LI5Mo">
            <a:hlinkClick r:id="rId2"/>
          </p:cNvPr>
          <p:cNvPicPr>
            <a:picLocks noChangeAspect="1" noChangeArrowheads="1"/>
          </p:cNvPicPr>
          <p:nvPr/>
        </p:nvPicPr>
        <p:blipFill>
          <a:blip r:embed="rId3" cstate="print"/>
          <a:srcRect/>
          <a:stretch>
            <a:fillRect/>
          </a:stretch>
        </p:blipFill>
        <p:spPr bwMode="auto">
          <a:xfrm rot="20715235">
            <a:off x="2297693" y="5668732"/>
            <a:ext cx="1428750" cy="838201"/>
          </a:xfrm>
          <a:prstGeom prst="rect">
            <a:avLst/>
          </a:prstGeom>
          <a:ln>
            <a:noFill/>
          </a:ln>
          <a:effectLst>
            <a:softEdge rad="112500"/>
          </a:effectLst>
        </p:spPr>
      </p:pic>
      <p:pic>
        <p:nvPicPr>
          <p:cNvPr id="10" name="Picture 2" descr="http://t1.gstatic.com/images?q=tbn:ANd9GcRwt5Z5Q1MFCUD_BQKSynITaKalkSrJEZwU5yjmeu0s08b8AtcAP0LI5Mo">
            <a:hlinkClick r:id="rId2"/>
          </p:cNvPr>
          <p:cNvPicPr>
            <a:picLocks noChangeAspect="1" noChangeArrowheads="1"/>
          </p:cNvPicPr>
          <p:nvPr/>
        </p:nvPicPr>
        <p:blipFill>
          <a:blip r:embed="rId3" cstate="print"/>
          <a:srcRect/>
          <a:stretch>
            <a:fillRect/>
          </a:stretch>
        </p:blipFill>
        <p:spPr bwMode="auto">
          <a:xfrm rot="20134493">
            <a:off x="3214678" y="5357826"/>
            <a:ext cx="1571636" cy="838201"/>
          </a:xfrm>
          <a:prstGeom prst="rect">
            <a:avLst/>
          </a:prstGeom>
          <a:ln>
            <a:noFill/>
          </a:ln>
          <a:effectLst>
            <a:softEdge rad="112500"/>
          </a:effectLst>
        </p:spPr>
      </p:pic>
      <p:sp>
        <p:nvSpPr>
          <p:cNvPr id="11" name="TextBox 10"/>
          <p:cNvSpPr txBox="1">
            <a:spLocks noChangeArrowheads="1"/>
          </p:cNvSpPr>
          <p:nvPr/>
        </p:nvSpPr>
        <p:spPr bwMode="auto">
          <a:xfrm>
            <a:off x="3143250" y="4286250"/>
            <a:ext cx="2786063" cy="954088"/>
          </a:xfrm>
          <a:prstGeom prst="rect">
            <a:avLst/>
          </a:prstGeom>
          <a:noFill/>
          <a:ln w="9525">
            <a:noFill/>
            <a:miter lim="800000"/>
            <a:headEnd/>
            <a:tailEnd/>
          </a:ln>
        </p:spPr>
        <p:txBody>
          <a:bodyPr>
            <a:spAutoFit/>
          </a:bodyPr>
          <a:lstStyle/>
          <a:p>
            <a:r>
              <a:rPr lang="he-IL" sz="2800" b="1">
                <a:latin typeface="Calibri" pitchFamily="34" charset="0"/>
              </a:rPr>
              <a:t>תודה ילדים עבדתם קשה</a:t>
            </a:r>
          </a:p>
        </p:txBody>
      </p:sp>
      <p:sp>
        <p:nvSpPr>
          <p:cNvPr id="32779" name="TextBox 11"/>
          <p:cNvSpPr txBox="1">
            <a:spLocks noChangeArrowheads="1"/>
          </p:cNvSpPr>
          <p:nvPr/>
        </p:nvSpPr>
        <p:spPr bwMode="auto">
          <a:xfrm>
            <a:off x="4429125" y="5072063"/>
            <a:ext cx="714375" cy="369887"/>
          </a:xfrm>
          <a:prstGeom prst="rect">
            <a:avLst/>
          </a:prstGeom>
          <a:noFill/>
          <a:ln w="9525">
            <a:noFill/>
            <a:miter lim="800000"/>
            <a:headEnd/>
            <a:tailEnd/>
          </a:ln>
        </p:spPr>
        <p:txBody>
          <a:bodyPr>
            <a:spAutoFit/>
          </a:bodyPr>
          <a:lstStyle/>
          <a:p>
            <a:r>
              <a:rPr lang="he-IL" b="1">
                <a:solidFill>
                  <a:srgbClr val="FF0000"/>
                </a:solidFill>
                <a:latin typeface="Calibri" pitchFamily="34" charset="0"/>
              </a:rPr>
              <a:t>רואן</a:t>
            </a:r>
          </a:p>
        </p:txBody>
      </p:sp>
      <p:sp>
        <p:nvSpPr>
          <p:cNvPr id="32780" name="TextBox 12"/>
          <p:cNvSpPr txBox="1">
            <a:spLocks noChangeArrowheads="1"/>
          </p:cNvSpPr>
          <p:nvPr/>
        </p:nvSpPr>
        <p:spPr bwMode="auto">
          <a:xfrm>
            <a:off x="3429000" y="5715000"/>
            <a:ext cx="857250" cy="369888"/>
          </a:xfrm>
          <a:prstGeom prst="rect">
            <a:avLst/>
          </a:prstGeom>
          <a:noFill/>
          <a:ln w="9525">
            <a:noFill/>
            <a:miter lim="800000"/>
            <a:headEnd/>
            <a:tailEnd/>
          </a:ln>
        </p:spPr>
        <p:txBody>
          <a:bodyPr>
            <a:spAutoFit/>
          </a:bodyPr>
          <a:lstStyle/>
          <a:p>
            <a:r>
              <a:rPr lang="he-IL" b="1">
                <a:solidFill>
                  <a:srgbClr val="FF0000"/>
                </a:solidFill>
                <a:latin typeface="Calibri" pitchFamily="34" charset="0"/>
              </a:rPr>
              <a:t>ג'ואנה </a:t>
            </a:r>
          </a:p>
        </p:txBody>
      </p:sp>
      <p:sp>
        <p:nvSpPr>
          <p:cNvPr id="32781" name="TextBox 15"/>
          <p:cNvSpPr txBox="1">
            <a:spLocks noChangeArrowheads="1"/>
          </p:cNvSpPr>
          <p:nvPr/>
        </p:nvSpPr>
        <p:spPr bwMode="auto">
          <a:xfrm>
            <a:off x="2549525" y="6000750"/>
            <a:ext cx="625475" cy="369888"/>
          </a:xfrm>
          <a:prstGeom prst="rect">
            <a:avLst/>
          </a:prstGeom>
          <a:noFill/>
          <a:ln w="9525">
            <a:noFill/>
            <a:miter lim="800000"/>
            <a:headEnd/>
            <a:tailEnd/>
          </a:ln>
        </p:spPr>
        <p:txBody>
          <a:bodyPr wrap="none">
            <a:spAutoFit/>
          </a:bodyPr>
          <a:lstStyle/>
          <a:p>
            <a:r>
              <a:rPr lang="he-IL" b="1">
                <a:solidFill>
                  <a:srgbClr val="FF0000"/>
                </a:solidFill>
                <a:latin typeface="Calibri" pitchFamily="34" charset="0"/>
              </a:rPr>
              <a:t>עידן </a:t>
            </a:r>
          </a:p>
        </p:txBody>
      </p:sp>
      <p:sp>
        <p:nvSpPr>
          <p:cNvPr id="32782" name="TextBox 16"/>
          <p:cNvSpPr txBox="1">
            <a:spLocks noChangeArrowheads="1"/>
          </p:cNvSpPr>
          <p:nvPr/>
        </p:nvSpPr>
        <p:spPr bwMode="auto">
          <a:xfrm>
            <a:off x="5500688" y="5286375"/>
            <a:ext cx="571500" cy="369888"/>
          </a:xfrm>
          <a:prstGeom prst="rect">
            <a:avLst/>
          </a:prstGeom>
          <a:noFill/>
          <a:ln w="9525">
            <a:noFill/>
            <a:miter lim="800000"/>
            <a:headEnd/>
            <a:tailEnd/>
          </a:ln>
        </p:spPr>
        <p:txBody>
          <a:bodyPr>
            <a:spAutoFit/>
          </a:bodyPr>
          <a:lstStyle/>
          <a:p>
            <a:r>
              <a:rPr lang="he-IL" b="1">
                <a:solidFill>
                  <a:srgbClr val="FF0000"/>
                </a:solidFill>
                <a:latin typeface="Calibri" pitchFamily="34" charset="0"/>
              </a:rPr>
              <a:t>סלע</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0-#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7" presetClass="entr" presetSubtype="8"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1000" fill="hold"/>
                                        <p:tgtEl>
                                          <p:spTgt spid="1026"/>
                                        </p:tgtEl>
                                        <p:attrNameLst>
                                          <p:attrName>ppt_x</p:attrName>
                                        </p:attrNameLst>
                                      </p:cBhvr>
                                      <p:tavLst>
                                        <p:tav tm="0">
                                          <p:val>
                                            <p:strVal val="0-#ppt_w/2"/>
                                          </p:val>
                                        </p:tav>
                                        <p:tav tm="100000">
                                          <p:val>
                                            <p:strVal val="#ppt_x"/>
                                          </p:val>
                                        </p:tav>
                                      </p:tavLst>
                                    </p:anim>
                                    <p:anim calcmode="lin" valueType="num">
                                      <p:cBhvr additive="base">
                                        <p:cTn id="13" dur="1000" fill="hold"/>
                                        <p:tgtEl>
                                          <p:spTgt spid="1026"/>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7000"/>
                            </p:stCondLst>
                            <p:childTnLst>
                              <p:par>
                                <p:cTn id="20" presetID="7"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7"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0-#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9000"/>
                            </p:stCondLst>
                            <p:childTnLst>
                              <p:par>
                                <p:cTn id="30" presetID="7" presetClass="entr" presetSubtype="8"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1000" fill="hold"/>
                                        <p:tgtEl>
                                          <p:spTgt spid="5"/>
                                        </p:tgtEl>
                                        <p:attrNameLst>
                                          <p:attrName>ppt_x</p:attrName>
                                        </p:attrNameLst>
                                      </p:cBhvr>
                                      <p:tavLst>
                                        <p:tav tm="0">
                                          <p:val>
                                            <p:strVal val="0-#ppt_w/2"/>
                                          </p:val>
                                        </p:tav>
                                        <p:tav tm="100000">
                                          <p:val>
                                            <p:strVal val="#ppt_x"/>
                                          </p:val>
                                        </p:tav>
                                      </p:tavLst>
                                    </p:anim>
                                    <p:anim calcmode="lin" valueType="num">
                                      <p:cBhvr additive="base">
                                        <p:cTn id="33" dur="1000" fill="hold"/>
                                        <p:tgtEl>
                                          <p:spTgt spid="5"/>
                                        </p:tgtEl>
                                        <p:attrNameLst>
                                          <p:attrName>ppt_y</p:attrName>
                                        </p:attrNameLst>
                                      </p:cBhvr>
                                      <p:tavLst>
                                        <p:tav tm="0">
                                          <p:val>
                                            <p:strVal val="#ppt_y"/>
                                          </p:val>
                                        </p:tav>
                                        <p:tav tm="100000">
                                          <p:val>
                                            <p:strVal val="#ppt_y"/>
                                          </p:val>
                                        </p:tav>
                                      </p:tavLst>
                                    </p:anim>
                                  </p:childTnLst>
                                </p:cTn>
                              </p:par>
                            </p:childTnLst>
                          </p:cTn>
                        </p:par>
                        <p:par>
                          <p:cTn id="34" fill="hold">
                            <p:stCondLst>
                              <p:cond delay="10000"/>
                            </p:stCondLst>
                            <p:childTnLst>
                              <p:par>
                                <p:cTn id="35" presetID="55" presetClass="path" presetSubtype="0" accel="50000" decel="50000" fill="hold" grpId="1" nodeType="afterEffect">
                                  <p:stCondLst>
                                    <p:cond delay="0"/>
                                  </p:stCondLst>
                                  <p:childTnLst>
                                    <p:animMotion origin="layout" path="M -0.08473 0.00532 C -0.07761 -0.08889 -0.16372 -0.1706 -0.27865 -0.17639 C -0.38837 -0.1831 -0.49115 -0.11991 -0.49827 -0.02847 C -0.5066 0.05578 -0.43473 0.13449 -0.3316 0.14028 C -0.23733 0.14467 -0.14809 0.09236 -0.14115 0.01366 C -0.13438 -0.0581 -0.19462 -0.1257 -0.28195 -0.13125 C -0.36268 -0.13565 -0.43837 -0.09167 -0.44341 -0.0257 C -0.44844 0.03333 -0.40035 0.09097 -0.3283 0.09398 C -0.2632 0.09791 -0.20139 0.06435 -0.19618 0.01088 C -0.19288 -0.03704 -0.229 -0.08334 -0.28542 -0.08611 C -0.33525 -0.08889 -0.3849 -0.06366 -0.38837 -0.02292 C -0.39167 0.0125 -0.36615 0.04606 -0.32466 0.04907 C -0.29063 0.05162 -0.25452 0.03634 -0.25261 0.0081 C -0.24931 -0.01435 -0.2632 -0.03843 -0.28872 -0.04121 C -0.30955 -0.04121 -0.33021 -0.03542 -0.33334 -0.02014 C -0.33525 -0.01019 -0.3316 -0.00047 -0.32153 0.0037 C -0.3165 0.00532 -0.31285 0.00532 -0.30782 0.0037 " pathEditMode="relative" rAng="0" ptsTypes="fffffffffffffffff">
                                      <p:cBhvr>
                                        <p:cTn id="36" dur="2000" fill="hold"/>
                                        <p:tgtEl>
                                          <p:spTgt spid="11"/>
                                        </p:tgtEl>
                                        <p:attrNameLst>
                                          <p:attrName>ppt_x</p:attrName>
                                          <p:attrName>ppt_y</p:attrName>
                                        </p:attrNameLst>
                                      </p:cBhvr>
                                      <p:rCtr x="-20700" y="-2500"/>
                                    </p:animMotion>
                                  </p:childTnLst>
                                </p:cTn>
                              </p:par>
                            </p:childTnLst>
                          </p:cTn>
                        </p:par>
                        <p:par>
                          <p:cTn id="37" fill="hold">
                            <p:stCondLst>
                              <p:cond delay="12000"/>
                            </p:stCondLst>
                            <p:childTnLst>
                              <p:par>
                                <p:cTn id="38" presetID="7"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childTnLst>
                          </p:cTn>
                        </p:par>
                        <p:par>
                          <p:cTn id="42" fill="hold">
                            <p:stCondLst>
                              <p:cond delay="12500"/>
                            </p:stCondLst>
                            <p:childTnLst>
                              <p:par>
                                <p:cTn id="43" presetID="7"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0-#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תמונה 3" descr="תמונה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כותרת 1"/>
          <p:cNvSpPr>
            <a:spLocks noGrp="1"/>
          </p:cNvSpPr>
          <p:nvPr>
            <p:ph type="ctrTitle"/>
          </p:nvPr>
        </p:nvSpPr>
        <p:spPr>
          <a:xfrm>
            <a:off x="5943600" y="214313"/>
            <a:ext cx="3200400" cy="4143375"/>
          </a:xfrm>
        </p:spPr>
        <p:txBody>
          <a:bodyPr rtlCol="1">
            <a:normAutofit fontScale="90000"/>
          </a:bodyPr>
          <a:lstStyle/>
          <a:p>
            <a:pPr fontAlgn="auto">
              <a:spcAft>
                <a:spcPts val="0"/>
              </a:spcAft>
              <a:defRPr/>
            </a:pPr>
            <a:r>
              <a:rPr lang="he-IL" b="1" dirty="0" smtClean="0">
                <a:solidFill>
                  <a:srgbClr val="ED852F"/>
                </a:solidFill>
                <a:effectLst>
                  <a:outerShdw blurRad="38100" dist="38100" dir="2700000" algn="tl">
                    <a:srgbClr val="000000">
                      <a:alpha val="43137"/>
                    </a:srgbClr>
                  </a:outerShdw>
                </a:effectLst>
              </a:rPr>
              <a:t>מגישים:</a:t>
            </a:r>
            <a:br>
              <a:rPr lang="he-IL" b="1" dirty="0" smtClean="0">
                <a:solidFill>
                  <a:srgbClr val="ED852F"/>
                </a:solidFill>
                <a:effectLst>
                  <a:outerShdw blurRad="38100" dist="38100" dir="2700000" algn="tl">
                    <a:srgbClr val="000000">
                      <a:alpha val="43137"/>
                    </a:srgbClr>
                  </a:outerShdw>
                </a:effectLst>
              </a:rPr>
            </a:br>
            <a:r>
              <a:rPr lang="he-IL" b="1" dirty="0" smtClean="0">
                <a:solidFill>
                  <a:srgbClr val="ED852F"/>
                </a:solidFill>
                <a:effectLst>
                  <a:outerShdw blurRad="38100" dist="38100" dir="2700000" algn="tl">
                    <a:srgbClr val="000000">
                      <a:alpha val="43137"/>
                    </a:srgbClr>
                  </a:outerShdw>
                </a:effectLst>
              </a:rPr>
              <a:t>סלע גולדברג</a:t>
            </a:r>
            <a:br>
              <a:rPr lang="he-IL" b="1" dirty="0" smtClean="0">
                <a:solidFill>
                  <a:srgbClr val="ED852F"/>
                </a:solidFill>
                <a:effectLst>
                  <a:outerShdw blurRad="38100" dist="38100" dir="2700000" algn="tl">
                    <a:srgbClr val="000000">
                      <a:alpha val="43137"/>
                    </a:srgbClr>
                  </a:outerShdw>
                </a:effectLst>
              </a:rPr>
            </a:br>
            <a:r>
              <a:rPr lang="he-IL" b="1" dirty="0" smtClean="0">
                <a:solidFill>
                  <a:srgbClr val="ED852F"/>
                </a:solidFill>
                <a:effectLst>
                  <a:outerShdw blurRad="38100" dist="38100" dir="2700000" algn="tl">
                    <a:srgbClr val="000000">
                      <a:alpha val="43137"/>
                    </a:srgbClr>
                  </a:outerShdw>
                </a:effectLst>
              </a:rPr>
              <a:t>עידן </a:t>
            </a:r>
            <a:r>
              <a:rPr lang="he-IL" b="1" dirty="0" err="1" smtClean="0">
                <a:solidFill>
                  <a:srgbClr val="ED852F"/>
                </a:solidFill>
                <a:effectLst>
                  <a:outerShdw blurRad="38100" dist="38100" dir="2700000" algn="tl">
                    <a:srgbClr val="000000">
                      <a:alpha val="43137"/>
                    </a:srgbClr>
                  </a:outerShdw>
                </a:effectLst>
              </a:rPr>
              <a:t>בלאופלד</a:t>
            </a:r>
            <a:r>
              <a:rPr lang="he-IL" b="1" dirty="0" smtClean="0">
                <a:solidFill>
                  <a:srgbClr val="ED852F"/>
                </a:solidFill>
                <a:effectLst>
                  <a:outerShdw blurRad="38100" dist="38100" dir="2700000" algn="tl">
                    <a:srgbClr val="000000">
                      <a:alpha val="43137"/>
                    </a:srgbClr>
                  </a:outerShdw>
                </a:effectLst>
              </a:rPr>
              <a:t/>
            </a:r>
            <a:br>
              <a:rPr lang="he-IL" b="1" dirty="0" smtClean="0">
                <a:solidFill>
                  <a:srgbClr val="ED852F"/>
                </a:solidFill>
                <a:effectLst>
                  <a:outerShdw blurRad="38100" dist="38100" dir="2700000" algn="tl">
                    <a:srgbClr val="000000">
                      <a:alpha val="43137"/>
                    </a:srgbClr>
                  </a:outerShdw>
                </a:effectLst>
              </a:rPr>
            </a:br>
            <a:r>
              <a:rPr lang="ar-SA" dirty="0" smtClean="0">
                <a:solidFill>
                  <a:srgbClr val="FF0000"/>
                </a:solidFill>
                <a:effectLst>
                  <a:outerShdw blurRad="38100" dist="38100" dir="2700000" algn="tl">
                    <a:srgbClr val="000000">
                      <a:alpha val="43137"/>
                    </a:srgbClr>
                  </a:outerShdw>
                </a:effectLst>
              </a:rPr>
              <a:t>جوانا غضبان</a:t>
            </a:r>
            <a:br>
              <a:rPr lang="ar-SA" dirty="0" smtClean="0">
                <a:solidFill>
                  <a:srgbClr val="FF0000"/>
                </a:solidFill>
                <a:effectLst>
                  <a:outerShdw blurRad="38100" dist="38100" dir="2700000" algn="tl">
                    <a:srgbClr val="000000">
                      <a:alpha val="43137"/>
                    </a:srgbClr>
                  </a:outerShdw>
                </a:effectLst>
              </a:rPr>
            </a:br>
            <a:r>
              <a:rPr lang="ar-SA" dirty="0" err="1" smtClean="0">
                <a:solidFill>
                  <a:srgbClr val="FF0000"/>
                </a:solidFill>
                <a:effectLst>
                  <a:outerShdw blurRad="38100" dist="38100" dir="2700000" algn="tl">
                    <a:srgbClr val="000000">
                      <a:alpha val="43137"/>
                    </a:srgbClr>
                  </a:outerShdw>
                </a:effectLst>
              </a:rPr>
              <a:t>روان</a:t>
            </a:r>
            <a:r>
              <a:rPr lang="ar-SA" dirty="0" smtClean="0">
                <a:solidFill>
                  <a:srgbClr val="FF0000"/>
                </a:solidFill>
                <a:effectLst>
                  <a:outerShdw blurRad="38100" dist="38100" dir="2700000" algn="tl">
                    <a:srgbClr val="000000">
                      <a:alpha val="43137"/>
                    </a:srgbClr>
                  </a:outerShdw>
                </a:effectLst>
              </a:rPr>
              <a:t> قرش</a:t>
            </a:r>
            <a:r>
              <a:rPr lang="he-IL" dirty="0" smtClean="0">
                <a:solidFill>
                  <a:srgbClr val="FF0000"/>
                </a:solidFill>
                <a:effectLst>
                  <a:outerShdw blurRad="38100" dist="38100" dir="2700000" algn="tl">
                    <a:srgbClr val="000000">
                      <a:alpha val="43137"/>
                    </a:srgbClr>
                  </a:outerShdw>
                </a:effectLst>
              </a:rPr>
              <a:t/>
            </a:r>
            <a:br>
              <a:rPr lang="he-IL" dirty="0" smtClean="0">
                <a:solidFill>
                  <a:srgbClr val="FF0000"/>
                </a:solidFill>
                <a:effectLst>
                  <a:outerShdw blurRad="38100" dist="38100" dir="2700000" algn="tl">
                    <a:srgbClr val="000000">
                      <a:alpha val="43137"/>
                    </a:srgbClr>
                  </a:outerShdw>
                </a:effectLst>
              </a:rPr>
            </a:br>
            <a:r>
              <a:rPr lang="he-IL" b="1" dirty="0" smtClean="0">
                <a:solidFill>
                  <a:srgbClr val="ED852F"/>
                </a:solidFill>
                <a:effectLst>
                  <a:outerShdw blurRad="38100" dist="38100" dir="2700000" algn="tl">
                    <a:srgbClr val="000000">
                      <a:alpha val="43137"/>
                    </a:srgbClr>
                  </a:outerShdw>
                </a:effectLst>
              </a:rPr>
              <a:t/>
            </a:r>
            <a:br>
              <a:rPr lang="he-IL" b="1" dirty="0" smtClean="0">
                <a:solidFill>
                  <a:srgbClr val="ED852F"/>
                </a:solidFill>
                <a:effectLst>
                  <a:outerShdw blurRad="38100" dist="38100" dir="2700000" algn="tl">
                    <a:srgbClr val="000000">
                      <a:alpha val="43137"/>
                    </a:srgbClr>
                  </a:outerShdw>
                </a:effectLst>
              </a:rPr>
            </a:br>
            <a:r>
              <a:rPr lang="he-IL" b="1" dirty="0" smtClean="0">
                <a:solidFill>
                  <a:srgbClr val="ED852F"/>
                </a:solidFill>
                <a:effectLst>
                  <a:outerShdw blurRad="38100" dist="38100" dir="2700000" algn="tl">
                    <a:srgbClr val="000000">
                      <a:alpha val="43137"/>
                    </a:srgbClr>
                  </a:outerShdw>
                </a:effectLst>
              </a:rPr>
              <a:t/>
            </a:r>
            <a:br>
              <a:rPr lang="he-IL" b="1" dirty="0" smtClean="0">
                <a:solidFill>
                  <a:srgbClr val="ED852F"/>
                </a:solidFill>
                <a:effectLst>
                  <a:outerShdw blurRad="38100" dist="38100" dir="2700000" algn="tl">
                    <a:srgbClr val="000000">
                      <a:alpha val="43137"/>
                    </a:srgbClr>
                  </a:outerShdw>
                </a:effectLst>
              </a:rPr>
            </a:br>
            <a:endParaRPr lang="he-IL" dirty="0"/>
          </a:p>
        </p:txBody>
      </p:sp>
      <p:sp>
        <p:nvSpPr>
          <p:cNvPr id="3" name="כותרת משנה 2"/>
          <p:cNvSpPr>
            <a:spLocks noGrp="1"/>
          </p:cNvSpPr>
          <p:nvPr>
            <p:ph type="subTitle" idx="1"/>
          </p:nvPr>
        </p:nvSpPr>
        <p:spPr/>
        <p:txBody>
          <a:bodyPr rtlCol="1">
            <a:normAutofit/>
          </a:bodyPr>
          <a:lstStyle/>
          <a:p>
            <a:pPr fontAlgn="auto">
              <a:spcAft>
                <a:spcPts val="0"/>
              </a:spcAft>
              <a:buFont typeface="Arial" pitchFamily="34" charset="0"/>
              <a:buNone/>
              <a:defRPr/>
            </a:pPr>
            <a:endParaRPr lang="he-IL" dirty="0"/>
          </a:p>
        </p:txBody>
      </p:sp>
      <p:sp>
        <p:nvSpPr>
          <p:cNvPr id="6" name="מלבן 5"/>
          <p:cNvSpPr/>
          <p:nvPr/>
        </p:nvSpPr>
        <p:spPr>
          <a:xfrm>
            <a:off x="0" y="0"/>
            <a:ext cx="3714750" cy="3170238"/>
          </a:xfrm>
          <a:prstGeom prst="rect">
            <a:avLst/>
          </a:prstGeom>
        </p:spPr>
        <p:txBody>
          <a:bodyPr>
            <a:spAutoFit/>
          </a:bodyPr>
          <a:lstStyle/>
          <a:p>
            <a:pPr fontAlgn="auto">
              <a:spcBef>
                <a:spcPts val="0"/>
              </a:spcBef>
              <a:spcAft>
                <a:spcPts val="0"/>
              </a:spcAft>
              <a:defRPr/>
            </a:pPr>
            <a:r>
              <a:rPr lang="ar-SA" sz="4000" dirty="0">
                <a:solidFill>
                  <a:srgbClr val="FF0000"/>
                </a:solidFill>
                <a:effectLst>
                  <a:outerShdw blurRad="38100" dist="38100" dir="2700000" algn="tl">
                    <a:srgbClr val="000000">
                      <a:alpha val="43137"/>
                    </a:srgbClr>
                  </a:outerShdw>
                </a:effectLst>
                <a:latin typeface="+mn-lt"/>
                <a:cs typeface="+mn-cs"/>
              </a:rPr>
              <a:t>مقدمي البحث:</a:t>
            </a:r>
          </a:p>
          <a:p>
            <a:pPr fontAlgn="auto">
              <a:spcBef>
                <a:spcPts val="0"/>
              </a:spcBef>
              <a:spcAft>
                <a:spcPts val="0"/>
              </a:spcAft>
              <a:defRPr/>
            </a:pPr>
            <a:r>
              <a:rPr lang="he-IL" sz="4000" b="1" dirty="0" err="1">
                <a:solidFill>
                  <a:srgbClr val="ED852F"/>
                </a:solidFill>
                <a:effectLst>
                  <a:outerShdw blurRad="38100" dist="38100" dir="2700000" algn="tl">
                    <a:srgbClr val="000000">
                      <a:alpha val="43137"/>
                    </a:srgbClr>
                  </a:outerShdw>
                </a:effectLst>
                <a:latin typeface="+mn-lt"/>
                <a:cs typeface="+mn-cs"/>
              </a:rPr>
              <a:t>ג'ואנה</a:t>
            </a:r>
            <a:r>
              <a:rPr lang="he-IL" sz="4000" b="1" dirty="0">
                <a:solidFill>
                  <a:srgbClr val="ED852F"/>
                </a:solidFill>
                <a:effectLst>
                  <a:outerShdw blurRad="38100" dist="38100" dir="2700000" algn="tl">
                    <a:srgbClr val="000000">
                      <a:alpha val="43137"/>
                    </a:srgbClr>
                  </a:outerShdw>
                </a:effectLst>
                <a:latin typeface="+mn-lt"/>
                <a:cs typeface="+mn-cs"/>
              </a:rPr>
              <a:t> גדבאן</a:t>
            </a:r>
            <a:br>
              <a:rPr lang="he-IL" sz="4000" b="1" dirty="0">
                <a:solidFill>
                  <a:srgbClr val="ED852F"/>
                </a:solidFill>
                <a:effectLst>
                  <a:outerShdw blurRad="38100" dist="38100" dir="2700000" algn="tl">
                    <a:srgbClr val="000000">
                      <a:alpha val="43137"/>
                    </a:srgbClr>
                  </a:outerShdw>
                </a:effectLst>
                <a:latin typeface="+mn-lt"/>
                <a:cs typeface="+mn-cs"/>
              </a:rPr>
            </a:br>
            <a:r>
              <a:rPr lang="he-IL" sz="4000" b="1" dirty="0" err="1">
                <a:solidFill>
                  <a:srgbClr val="ED852F"/>
                </a:solidFill>
                <a:effectLst>
                  <a:outerShdw blurRad="38100" dist="38100" dir="2700000" algn="tl">
                    <a:srgbClr val="000000">
                      <a:alpha val="43137"/>
                    </a:srgbClr>
                  </a:outerShdw>
                </a:effectLst>
                <a:latin typeface="+mn-lt"/>
                <a:cs typeface="+mn-cs"/>
              </a:rPr>
              <a:t>רואן</a:t>
            </a:r>
            <a:r>
              <a:rPr lang="he-IL" sz="4000" b="1" dirty="0">
                <a:solidFill>
                  <a:srgbClr val="ED852F"/>
                </a:solidFill>
                <a:effectLst>
                  <a:outerShdw blurRad="38100" dist="38100" dir="2700000" algn="tl">
                    <a:srgbClr val="000000">
                      <a:alpha val="43137"/>
                    </a:srgbClr>
                  </a:outerShdw>
                </a:effectLst>
                <a:latin typeface="+mn-lt"/>
                <a:cs typeface="+mn-cs"/>
              </a:rPr>
              <a:t> קרש</a:t>
            </a:r>
            <a:endParaRPr lang="he-IL" sz="4000" dirty="0">
              <a:solidFill>
                <a:srgbClr val="FF0000"/>
              </a:solidFill>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ar-SA" sz="4000" dirty="0">
                <a:solidFill>
                  <a:srgbClr val="FF0000"/>
                </a:solidFill>
                <a:effectLst>
                  <a:outerShdw blurRad="38100" dist="38100" dir="2700000" algn="tl">
                    <a:srgbClr val="000000">
                      <a:alpha val="43137"/>
                    </a:srgbClr>
                  </a:outerShdw>
                </a:effectLst>
                <a:latin typeface="+mn-lt"/>
                <a:cs typeface="+mn-cs"/>
              </a:rPr>
              <a:t>سلع </a:t>
            </a:r>
            <a:r>
              <a:rPr lang="ar-SA" sz="4000" dirty="0" err="1">
                <a:solidFill>
                  <a:srgbClr val="FF0000"/>
                </a:solidFill>
                <a:effectLst>
                  <a:outerShdw blurRad="38100" dist="38100" dir="2700000" algn="tl">
                    <a:srgbClr val="000000">
                      <a:alpha val="43137"/>
                    </a:srgbClr>
                  </a:outerShdw>
                </a:effectLst>
                <a:latin typeface="+mn-lt"/>
                <a:cs typeface="+mn-cs"/>
              </a:rPr>
              <a:t>جولدبر</a:t>
            </a:r>
            <a:r>
              <a:rPr lang="ar-AE" sz="4000" dirty="0">
                <a:solidFill>
                  <a:srgbClr val="FF0000"/>
                </a:solidFill>
                <a:effectLst>
                  <a:outerShdw blurRad="38100" dist="38100" dir="2700000" algn="tl">
                    <a:srgbClr val="000000">
                      <a:alpha val="43137"/>
                    </a:srgbClr>
                  </a:outerShdw>
                </a:effectLst>
                <a:latin typeface="+mn-lt"/>
                <a:cs typeface="+mn-cs"/>
              </a:rPr>
              <a:t>غ</a:t>
            </a:r>
            <a:endParaRPr lang="ar-SA" sz="4000" dirty="0">
              <a:solidFill>
                <a:srgbClr val="FF0000"/>
              </a:solidFill>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ar-SA" sz="4000" dirty="0">
                <a:solidFill>
                  <a:srgbClr val="FF0000"/>
                </a:solidFill>
                <a:effectLst>
                  <a:outerShdw blurRad="38100" dist="38100" dir="2700000" algn="tl">
                    <a:srgbClr val="000000">
                      <a:alpha val="43137"/>
                    </a:srgbClr>
                  </a:outerShdw>
                </a:effectLst>
                <a:latin typeface="+mn-lt"/>
                <a:cs typeface="+mn-cs"/>
              </a:rPr>
              <a:t>عيدن </a:t>
            </a:r>
            <a:r>
              <a:rPr lang="ar-SA" sz="4000" dirty="0" err="1">
                <a:solidFill>
                  <a:srgbClr val="FF0000"/>
                </a:solidFill>
                <a:effectLst>
                  <a:outerShdw blurRad="38100" dist="38100" dir="2700000" algn="tl">
                    <a:srgbClr val="000000">
                      <a:alpha val="43137"/>
                    </a:srgbClr>
                  </a:outerShdw>
                </a:effectLst>
                <a:latin typeface="+mn-lt"/>
                <a:cs typeface="+mn-cs"/>
              </a:rPr>
              <a:t>بلاوفلد</a:t>
            </a:r>
            <a:endParaRPr lang="ar-SA" sz="4000" dirty="0">
              <a:solidFill>
                <a:srgbClr val="FF0000"/>
              </a:solidFill>
              <a:effectLst>
                <a:outerShdw blurRad="38100" dist="38100" dir="2700000" algn="tl">
                  <a:srgbClr val="000000">
                    <a:alpha val="43137"/>
                  </a:srgbClr>
                </a:outerShdw>
              </a:effectLst>
              <a:latin typeface="+mn-lt"/>
              <a:cs typeface="+mn-cs"/>
            </a:endParaRPr>
          </a:p>
        </p:txBody>
      </p:sp>
      <p:pic>
        <p:nvPicPr>
          <p:cNvPr id="15365" name="Picture 2" descr="T:\כ  י  ת  ו  ת\kita9-2_keren ar\עידן ב\DSCN1271.JPG"/>
          <p:cNvPicPr>
            <a:picLocks noChangeAspect="1" noChangeArrowheads="1"/>
          </p:cNvPicPr>
          <p:nvPr/>
        </p:nvPicPr>
        <p:blipFill>
          <a:blip r:embed="rId3" cstate="print"/>
          <a:srcRect/>
          <a:stretch>
            <a:fillRect/>
          </a:stretch>
        </p:blipFill>
        <p:spPr bwMode="auto">
          <a:xfrm>
            <a:off x="1428750" y="3143250"/>
            <a:ext cx="6072188"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תמונה 3" descr="תמונה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כותרת 1"/>
          <p:cNvSpPr>
            <a:spLocks noGrp="1"/>
          </p:cNvSpPr>
          <p:nvPr>
            <p:ph type="ctrTitle"/>
          </p:nvPr>
        </p:nvSpPr>
        <p:spPr>
          <a:xfrm>
            <a:off x="714348" y="357166"/>
            <a:ext cx="7772400" cy="2714644"/>
          </a:xfrm>
        </p:spPr>
        <p:txBody>
          <a:bodyPr rtlCol="1">
            <a:normAutofit fontScale="90000"/>
          </a:bodyPr>
          <a:lstStyle/>
          <a:p>
            <a:pPr fontAlgn="auto">
              <a:spcAft>
                <a:spcPts val="0"/>
              </a:spcAft>
              <a:defRPr/>
            </a:pPr>
            <a:r>
              <a:rPr lang="ar-AE" b="1" dirty="0" smtClean="0">
                <a:ln w="18000">
                  <a:solidFill>
                    <a:srgbClr val="FF0000"/>
                  </a:solidFill>
                  <a:prstDash val="solid"/>
                  <a:miter lim="800000"/>
                </a:ln>
                <a:noFill/>
                <a:effectLst>
                  <a:outerShdw blurRad="25500" dist="23000" dir="7020000" algn="tl">
                    <a:srgbClr val="000000">
                      <a:alpha val="50000"/>
                    </a:srgbClr>
                  </a:outerShdw>
                </a:effectLst>
              </a:rPr>
              <a:t>علم البيئة هو فرع في </a:t>
            </a:r>
            <a:r>
              <a:rPr lang="ar-AE" b="1" dirty="0" err="1" smtClean="0">
                <a:ln w="18000">
                  <a:solidFill>
                    <a:srgbClr val="FF0000"/>
                  </a:solidFill>
                  <a:prstDash val="solid"/>
                  <a:miter lim="800000"/>
                </a:ln>
                <a:noFill/>
                <a:effectLst>
                  <a:outerShdw blurRad="25500" dist="23000" dir="7020000" algn="tl">
                    <a:srgbClr val="000000">
                      <a:alpha val="50000"/>
                    </a:srgbClr>
                  </a:outerShdw>
                </a:effectLst>
              </a:rPr>
              <a:t>البيولوجيا</a:t>
            </a:r>
            <a:r>
              <a:rPr lang="ar-AE" b="1" dirty="0" smtClean="0">
                <a:ln w="18000">
                  <a:solidFill>
                    <a:srgbClr val="FF0000"/>
                  </a:solidFill>
                  <a:prstDash val="solid"/>
                  <a:miter lim="800000"/>
                </a:ln>
                <a:noFill/>
                <a:effectLst>
                  <a:outerShdw blurRad="25500" dist="23000" dir="7020000" algn="tl">
                    <a:srgbClr val="000000">
                      <a:alpha val="50000"/>
                    </a:srgbClr>
                  </a:outerShdw>
                </a:effectLst>
              </a:rPr>
              <a:t> الذي</a:t>
            </a:r>
            <a:br>
              <a:rPr lang="ar-AE" b="1" dirty="0" smtClean="0">
                <a:ln w="18000">
                  <a:solidFill>
                    <a:srgbClr val="FF0000"/>
                  </a:solidFill>
                  <a:prstDash val="solid"/>
                  <a:miter lim="800000"/>
                </a:ln>
                <a:noFill/>
                <a:effectLst>
                  <a:outerShdw blurRad="25500" dist="23000" dir="7020000" algn="tl">
                    <a:srgbClr val="000000">
                      <a:alpha val="50000"/>
                    </a:srgbClr>
                  </a:outerShdw>
                </a:effectLst>
              </a:rPr>
            </a:br>
            <a:r>
              <a:rPr lang="ar-AE" b="1" dirty="0" smtClean="0">
                <a:ln w="18000">
                  <a:solidFill>
                    <a:srgbClr val="FF0000"/>
                  </a:solidFill>
                  <a:prstDash val="solid"/>
                  <a:miter lim="800000"/>
                </a:ln>
                <a:noFill/>
                <a:effectLst>
                  <a:outerShdw blurRad="25500" dist="23000" dir="7020000" algn="tl">
                    <a:srgbClr val="000000">
                      <a:alpha val="50000"/>
                    </a:srgbClr>
                  </a:outerShdw>
                </a:effectLst>
              </a:rPr>
              <a:t>يدرس العلاقات </a:t>
            </a:r>
            <a:br>
              <a:rPr lang="ar-AE" b="1" dirty="0" smtClean="0">
                <a:ln w="18000">
                  <a:solidFill>
                    <a:srgbClr val="FF0000"/>
                  </a:solidFill>
                  <a:prstDash val="solid"/>
                  <a:miter lim="800000"/>
                </a:ln>
                <a:noFill/>
                <a:effectLst>
                  <a:outerShdw blurRad="25500" dist="23000" dir="7020000" algn="tl">
                    <a:srgbClr val="000000">
                      <a:alpha val="50000"/>
                    </a:srgbClr>
                  </a:outerShdw>
                </a:effectLst>
              </a:rPr>
            </a:br>
            <a:r>
              <a:rPr lang="ar-AE" b="1" dirty="0" smtClean="0">
                <a:ln w="18000">
                  <a:solidFill>
                    <a:srgbClr val="FF0000"/>
                  </a:solidFill>
                  <a:prstDash val="solid"/>
                  <a:miter lim="800000"/>
                </a:ln>
                <a:noFill/>
                <a:effectLst>
                  <a:outerShdw blurRad="25500" dist="23000" dir="7020000" algn="tl">
                    <a:srgbClr val="000000">
                      <a:alpha val="50000"/>
                    </a:srgbClr>
                  </a:outerShdw>
                </a:effectLst>
              </a:rPr>
              <a:t>بين الكائنات الحية المختلفة والمحيط الذي حولها </a:t>
            </a:r>
            <a:endParaRPr lang="he-IL" b="1" dirty="0">
              <a:ln w="18000">
                <a:solidFill>
                  <a:srgbClr val="FF0000"/>
                </a:solidFill>
                <a:prstDash val="solid"/>
                <a:miter lim="800000"/>
              </a:ln>
              <a:noFill/>
              <a:effectLst>
                <a:outerShdw blurRad="25500" dist="23000" dir="7020000" algn="tl">
                  <a:srgbClr val="000000">
                    <a:alpha val="50000"/>
                  </a:srgbClr>
                </a:outerShdw>
              </a:effectLst>
            </a:endParaRPr>
          </a:p>
        </p:txBody>
      </p:sp>
      <p:sp>
        <p:nvSpPr>
          <p:cNvPr id="3" name="כותרת משנה 2"/>
          <p:cNvSpPr>
            <a:spLocks noGrp="1"/>
          </p:cNvSpPr>
          <p:nvPr>
            <p:ph type="subTitle" idx="1"/>
          </p:nvPr>
        </p:nvSpPr>
        <p:spPr>
          <a:xfrm>
            <a:off x="0" y="3500438"/>
            <a:ext cx="9144000" cy="2857500"/>
          </a:xfrm>
        </p:spPr>
        <p:txBody>
          <a:bodyPr rtlCol="1">
            <a:normAutofit lnSpcReduction="10000"/>
          </a:bodyPr>
          <a:lstStyle/>
          <a:p>
            <a:pPr fontAlgn="auto">
              <a:spcAft>
                <a:spcPts val="0"/>
              </a:spcAft>
              <a:buFont typeface="Arial" pitchFamily="34" charset="0"/>
              <a:buNone/>
              <a:defRPr/>
            </a:pPr>
            <a:r>
              <a:rPr lang="he-IL" dirty="0" smtClean="0">
                <a:solidFill>
                  <a:srgbClr val="FF0000"/>
                </a:solidFill>
              </a:rPr>
              <a:t>אקולוגיה היא ענף בביולוגיה</a:t>
            </a:r>
            <a:r>
              <a:rPr lang="en-US" dirty="0" smtClean="0">
                <a:solidFill>
                  <a:srgbClr val="FF0000"/>
                </a:solidFill>
              </a:rPr>
              <a:t> </a:t>
            </a:r>
            <a:r>
              <a:rPr lang="he-IL" dirty="0" smtClean="0">
                <a:solidFill>
                  <a:srgbClr val="FF0000"/>
                </a:solidFill>
              </a:rPr>
              <a:t>החוקר </a:t>
            </a:r>
          </a:p>
          <a:p>
            <a:pPr fontAlgn="auto">
              <a:spcAft>
                <a:spcPts val="0"/>
              </a:spcAft>
              <a:buFont typeface="Arial" pitchFamily="34" charset="0"/>
              <a:buNone/>
              <a:defRPr/>
            </a:pPr>
            <a:r>
              <a:rPr lang="he-IL" dirty="0" smtClean="0">
                <a:solidFill>
                  <a:srgbClr val="FF0000"/>
                </a:solidFill>
              </a:rPr>
              <a:t>את יחסי הגומלין</a:t>
            </a:r>
            <a:r>
              <a:rPr lang="en-US" dirty="0" smtClean="0">
                <a:solidFill>
                  <a:srgbClr val="FF0000"/>
                </a:solidFill>
              </a:rPr>
              <a:t> </a:t>
            </a:r>
            <a:endParaRPr lang="he-IL" dirty="0" smtClean="0">
              <a:solidFill>
                <a:srgbClr val="FF0000"/>
              </a:solidFill>
            </a:endParaRPr>
          </a:p>
          <a:p>
            <a:pPr fontAlgn="auto">
              <a:spcAft>
                <a:spcPts val="0"/>
              </a:spcAft>
              <a:buFont typeface="Arial" pitchFamily="34" charset="0"/>
              <a:buNone/>
              <a:defRPr/>
            </a:pPr>
            <a:r>
              <a:rPr lang="he-IL" dirty="0" smtClean="0">
                <a:solidFill>
                  <a:srgbClr val="FF0000"/>
                </a:solidFill>
              </a:rPr>
              <a:t>בין האורגניזמים</a:t>
            </a:r>
            <a:endParaRPr lang="en-US" dirty="0" smtClean="0">
              <a:solidFill>
                <a:srgbClr val="FF0000"/>
              </a:solidFill>
            </a:endParaRPr>
          </a:p>
          <a:p>
            <a:pPr fontAlgn="auto">
              <a:spcAft>
                <a:spcPts val="0"/>
              </a:spcAft>
              <a:buFont typeface="Arial" pitchFamily="34" charset="0"/>
              <a:buNone/>
              <a:defRPr/>
            </a:pPr>
            <a:r>
              <a:rPr lang="en-US" dirty="0" smtClean="0">
                <a:solidFill>
                  <a:srgbClr val="FF0000"/>
                </a:solidFill>
              </a:rPr>
              <a:t> </a:t>
            </a:r>
            <a:r>
              <a:rPr lang="he-IL" dirty="0" smtClean="0">
                <a:solidFill>
                  <a:srgbClr val="FF0000"/>
                </a:solidFill>
              </a:rPr>
              <a:t>השונים כמו גם בין כל אחד מהם  </a:t>
            </a:r>
          </a:p>
          <a:p>
            <a:pPr fontAlgn="auto">
              <a:spcAft>
                <a:spcPts val="0"/>
              </a:spcAft>
              <a:buFont typeface="Arial" pitchFamily="34" charset="0"/>
              <a:buNone/>
              <a:defRPr/>
            </a:pPr>
            <a:r>
              <a:rPr lang="he-IL" dirty="0" smtClean="0">
                <a:solidFill>
                  <a:srgbClr val="FF0000"/>
                </a:solidFill>
              </a:rPr>
              <a:t>לסביבה  הדוממת. </a:t>
            </a:r>
          </a:p>
          <a:p>
            <a:pPr fontAlgn="auto">
              <a:spcAft>
                <a:spcPts val="0"/>
              </a:spcAft>
              <a:buFont typeface="Arial" pitchFamily="34" charset="0"/>
              <a:buNone/>
              <a:defRPr/>
            </a:pPr>
            <a:endParaRPr lang="he-I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תמונה 8" descr="תמונה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0" name="כותרת 1"/>
          <p:cNvSpPr>
            <a:spLocks noGrp="1"/>
          </p:cNvSpPr>
          <p:nvPr>
            <p:ph type="ctrTitle"/>
          </p:nvPr>
        </p:nvSpPr>
        <p:spPr>
          <a:xfrm>
            <a:off x="142875" y="-428625"/>
            <a:ext cx="3286125" cy="2000250"/>
          </a:xfrm>
        </p:spPr>
        <p:txBody>
          <a:bodyPr/>
          <a:lstStyle/>
          <a:p>
            <a:r>
              <a:rPr lang="he-IL" smtClean="0">
                <a:solidFill>
                  <a:srgbClr val="FF0000"/>
                </a:solidFill>
              </a:rPr>
              <a:t>מה משותף </a:t>
            </a:r>
            <a:br>
              <a:rPr lang="he-IL" smtClean="0">
                <a:solidFill>
                  <a:srgbClr val="FF0000"/>
                </a:solidFill>
              </a:rPr>
            </a:br>
            <a:r>
              <a:rPr lang="he-IL" smtClean="0">
                <a:solidFill>
                  <a:srgbClr val="FF0000"/>
                </a:solidFill>
              </a:rPr>
              <a:t>בין התמונות?</a:t>
            </a:r>
          </a:p>
        </p:txBody>
      </p:sp>
      <p:sp>
        <p:nvSpPr>
          <p:cNvPr id="17411" name="מלבן 4"/>
          <p:cNvSpPr>
            <a:spLocks noChangeArrowheads="1"/>
          </p:cNvSpPr>
          <p:nvPr/>
        </p:nvSpPr>
        <p:spPr bwMode="auto">
          <a:xfrm>
            <a:off x="6572250" y="0"/>
            <a:ext cx="2571750" cy="1200150"/>
          </a:xfrm>
          <a:prstGeom prst="rect">
            <a:avLst/>
          </a:prstGeom>
          <a:noFill/>
          <a:ln w="9525">
            <a:noFill/>
            <a:miter lim="800000"/>
            <a:headEnd/>
            <a:tailEnd/>
          </a:ln>
        </p:spPr>
        <p:txBody>
          <a:bodyPr>
            <a:spAutoFit/>
          </a:bodyPr>
          <a:lstStyle/>
          <a:p>
            <a:pPr algn="l"/>
            <a:r>
              <a:rPr lang="ar-SA" sz="3600">
                <a:solidFill>
                  <a:srgbClr val="FF0000"/>
                </a:solidFill>
                <a:latin typeface="Calibri" pitchFamily="34" charset="0"/>
              </a:rPr>
              <a:t>ما المشترك </a:t>
            </a:r>
            <a:r>
              <a:rPr lang="ar-AE" sz="3600">
                <a:solidFill>
                  <a:srgbClr val="FF0000"/>
                </a:solidFill>
                <a:latin typeface="Calibri" pitchFamily="34" charset="0"/>
              </a:rPr>
              <a:t>في</a:t>
            </a:r>
            <a:r>
              <a:rPr lang="ar-SA" sz="3600">
                <a:solidFill>
                  <a:srgbClr val="FF0000"/>
                </a:solidFill>
                <a:latin typeface="Calibri" pitchFamily="34" charset="0"/>
              </a:rPr>
              <a:t> الصور؟</a:t>
            </a:r>
            <a:endParaRPr lang="he-IL" sz="3600">
              <a:solidFill>
                <a:srgbClr val="FF0000"/>
              </a:solidFill>
              <a:latin typeface="Calibri" pitchFamily="34" charset="0"/>
            </a:endParaRPr>
          </a:p>
        </p:txBody>
      </p:sp>
      <p:pic>
        <p:nvPicPr>
          <p:cNvPr id="17412" name="Picture 2" descr="C:\Documents and Settings\student\Desktop\תמונות עברון 3.JPG"/>
          <p:cNvPicPr>
            <a:picLocks noChangeAspect="1" noChangeArrowheads="1"/>
          </p:cNvPicPr>
          <p:nvPr/>
        </p:nvPicPr>
        <p:blipFill>
          <a:blip r:embed="rId3" cstate="print"/>
          <a:srcRect t="4936" r="3206"/>
          <a:stretch>
            <a:fillRect/>
          </a:stretch>
        </p:blipFill>
        <p:spPr bwMode="auto">
          <a:xfrm>
            <a:off x="4572000" y="1214438"/>
            <a:ext cx="4429125" cy="2984500"/>
          </a:xfrm>
          <a:prstGeom prst="rect">
            <a:avLst/>
          </a:prstGeom>
          <a:noFill/>
          <a:ln w="9525">
            <a:noFill/>
            <a:miter lim="800000"/>
            <a:headEnd/>
            <a:tailEnd/>
          </a:ln>
        </p:spPr>
      </p:pic>
      <p:pic>
        <p:nvPicPr>
          <p:cNvPr id="17413" name="Picture 5"/>
          <p:cNvPicPr>
            <a:picLocks noChangeAspect="1" noChangeArrowheads="1"/>
          </p:cNvPicPr>
          <p:nvPr/>
        </p:nvPicPr>
        <p:blipFill>
          <a:blip r:embed="rId4" cstate="print"/>
          <a:srcRect/>
          <a:stretch>
            <a:fillRect/>
          </a:stretch>
        </p:blipFill>
        <p:spPr bwMode="auto">
          <a:xfrm>
            <a:off x="0" y="1214438"/>
            <a:ext cx="4429125" cy="3071812"/>
          </a:xfrm>
          <a:prstGeom prst="rect">
            <a:avLst/>
          </a:prstGeom>
          <a:noFill/>
          <a:ln w="9525">
            <a:noFill/>
            <a:miter lim="800000"/>
            <a:headEnd/>
            <a:tailEnd/>
          </a:ln>
        </p:spPr>
      </p:pic>
      <p:pic>
        <p:nvPicPr>
          <p:cNvPr id="17414" name="Picture 3"/>
          <p:cNvPicPr>
            <a:picLocks noChangeAspect="1" noChangeArrowheads="1"/>
          </p:cNvPicPr>
          <p:nvPr/>
        </p:nvPicPr>
        <p:blipFill>
          <a:blip r:embed="rId5" cstate="print"/>
          <a:srcRect/>
          <a:stretch>
            <a:fillRect/>
          </a:stretch>
        </p:blipFill>
        <p:spPr bwMode="auto">
          <a:xfrm>
            <a:off x="1428750" y="4071938"/>
            <a:ext cx="5122863" cy="2786062"/>
          </a:xfrm>
          <a:prstGeom prst="rect">
            <a:avLst/>
          </a:prstGeom>
          <a:noFill/>
          <a:ln w="9525">
            <a:noFill/>
            <a:miter lim="800000"/>
            <a:headEnd/>
            <a:tailEnd/>
          </a:ln>
        </p:spPr>
      </p:pic>
      <p:sp>
        <p:nvSpPr>
          <p:cNvPr id="10" name="TextBox 9"/>
          <p:cNvSpPr txBox="1">
            <a:spLocks noChangeArrowheads="1"/>
          </p:cNvSpPr>
          <p:nvPr/>
        </p:nvSpPr>
        <p:spPr bwMode="auto">
          <a:xfrm>
            <a:off x="1785938" y="2428875"/>
            <a:ext cx="4152900" cy="1108075"/>
          </a:xfrm>
          <a:prstGeom prst="rect">
            <a:avLst/>
          </a:prstGeom>
          <a:noFill/>
          <a:ln w="9525">
            <a:noFill/>
            <a:miter lim="800000"/>
            <a:headEnd/>
            <a:tailEnd/>
          </a:ln>
        </p:spPr>
        <p:txBody>
          <a:bodyPr>
            <a:spAutoFit/>
          </a:bodyPr>
          <a:lstStyle/>
          <a:p>
            <a:r>
              <a:rPr lang="he-IL" sz="6600">
                <a:solidFill>
                  <a:srgbClr val="FF0000"/>
                </a:solidFill>
                <a:latin typeface="Calibri" pitchFamily="34" charset="0"/>
              </a:rPr>
              <a:t>קיבוץ עברון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תמונה 3" descr="תמונה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4" name="כותרת 1"/>
          <p:cNvSpPr>
            <a:spLocks noGrp="1"/>
          </p:cNvSpPr>
          <p:nvPr>
            <p:ph type="ctrTitle"/>
          </p:nvPr>
        </p:nvSpPr>
        <p:spPr>
          <a:xfrm>
            <a:off x="-785813" y="4429125"/>
            <a:ext cx="7772401" cy="2428875"/>
          </a:xfrm>
        </p:spPr>
        <p:txBody>
          <a:bodyPr/>
          <a:lstStyle/>
          <a:p>
            <a:pPr>
              <a:lnSpc>
                <a:spcPct val="130000"/>
              </a:lnSpc>
            </a:pPr>
            <a:r>
              <a:rPr lang="he-IL" sz="2800" b="1" smtClean="0">
                <a:latin typeface="David" pitchFamily="2" charset="-79"/>
                <a:cs typeface="David" pitchFamily="2" charset="-79"/>
              </a:rPr>
              <a:t>בטבע אפשר לצפות בתופעה שבה דרחולים </a:t>
            </a:r>
            <a:br>
              <a:rPr lang="he-IL" sz="2800" b="1" smtClean="0">
                <a:latin typeface="David" pitchFamily="2" charset="-79"/>
                <a:cs typeface="David" pitchFamily="2" charset="-79"/>
              </a:rPr>
            </a:br>
            <a:r>
              <a:rPr lang="he-IL" sz="2800" b="1" smtClean="0">
                <a:latin typeface="David" pitchFamily="2" charset="-79"/>
                <a:cs typeface="David" pitchFamily="2" charset="-79"/>
              </a:rPr>
              <a:t>   ממוקמים על צמחים שונים וכך הם בורחים </a:t>
            </a:r>
            <a:br>
              <a:rPr lang="he-IL" sz="2800" b="1" smtClean="0">
                <a:latin typeface="David" pitchFamily="2" charset="-79"/>
                <a:cs typeface="David" pitchFamily="2" charset="-79"/>
              </a:rPr>
            </a:br>
            <a:r>
              <a:rPr lang="he-IL" sz="2800" b="1" smtClean="0">
                <a:latin typeface="David" pitchFamily="2" charset="-79"/>
                <a:cs typeface="David" pitchFamily="2" charset="-79"/>
              </a:rPr>
              <a:t>   מהטמפרטורה הגבוה שנפלטת מהאדמה</a:t>
            </a:r>
            <a:endParaRPr lang="he-IL" sz="2800" smtClean="0"/>
          </a:p>
        </p:txBody>
      </p:sp>
      <p:sp>
        <p:nvSpPr>
          <p:cNvPr id="3" name="כותרת משנה 2"/>
          <p:cNvSpPr>
            <a:spLocks noGrp="1"/>
          </p:cNvSpPr>
          <p:nvPr>
            <p:ph type="subTitle" idx="1"/>
          </p:nvPr>
        </p:nvSpPr>
        <p:spPr>
          <a:xfrm>
            <a:off x="2143125" y="0"/>
            <a:ext cx="6400800" cy="3000375"/>
          </a:xfrm>
        </p:spPr>
        <p:txBody>
          <a:bodyPr rtlCol="1">
            <a:normAutofit/>
          </a:bodyPr>
          <a:lstStyle/>
          <a:p>
            <a:pPr fontAlgn="auto">
              <a:spcAft>
                <a:spcPts val="0"/>
              </a:spcAft>
              <a:buFont typeface="Arial" pitchFamily="34" charset="0"/>
              <a:buNone/>
              <a:defRPr/>
            </a:pPr>
            <a:r>
              <a:rPr lang="ar-DZ" b="1" dirty="0" smtClean="0">
                <a:solidFill>
                  <a:schemeClr val="tx1"/>
                </a:solidFill>
              </a:rPr>
              <a:t>في الطبيعة ممكن مشاهدة ظاهرة تجمع </a:t>
            </a:r>
            <a:r>
              <a:rPr lang="ar-DZ" b="1" dirty="0" err="1" smtClean="0">
                <a:solidFill>
                  <a:schemeClr val="tx1"/>
                </a:solidFill>
              </a:rPr>
              <a:t>الحلزونات</a:t>
            </a:r>
            <a:r>
              <a:rPr lang="ar-DZ" b="1" dirty="0" smtClean="0">
                <a:solidFill>
                  <a:schemeClr val="tx1"/>
                </a:solidFill>
              </a:rPr>
              <a:t> في أعلى النباتات المختلفة حيث تهرب من درجات الحرارة العالية المنطلقة من </a:t>
            </a:r>
            <a:r>
              <a:rPr lang="ar-DZ" b="1" dirty="0" err="1" smtClean="0">
                <a:solidFill>
                  <a:schemeClr val="tx1"/>
                </a:solidFill>
              </a:rPr>
              <a:t>الارض</a:t>
            </a:r>
            <a:endParaRPr lang="he-IL" b="1" dirty="0" smtClean="0">
              <a:solidFill>
                <a:schemeClr val="tx1"/>
              </a:solidFill>
            </a:endParaRPr>
          </a:p>
          <a:p>
            <a:pPr fontAlgn="auto">
              <a:spcAft>
                <a:spcPts val="0"/>
              </a:spcAft>
              <a:buFont typeface="Arial" pitchFamily="34" charset="0"/>
              <a:buNone/>
              <a:defRPr/>
            </a:pPr>
            <a:endParaRPr lang="he-IL" dirty="0"/>
          </a:p>
        </p:txBody>
      </p:sp>
      <p:pic>
        <p:nvPicPr>
          <p:cNvPr id="6" name="Picture 4" descr="npo000016"/>
          <p:cNvPicPr>
            <a:picLocks noChangeAspect="1" noChangeArrowheads="1"/>
          </p:cNvPicPr>
          <p:nvPr/>
        </p:nvPicPr>
        <p:blipFill>
          <a:blip r:embed="rId3" cstate="print"/>
          <a:srcRect/>
          <a:stretch>
            <a:fillRect/>
          </a:stretch>
        </p:blipFill>
        <p:spPr bwMode="auto">
          <a:xfrm>
            <a:off x="6619875" y="3200400"/>
            <a:ext cx="2524125" cy="3657600"/>
          </a:xfrm>
          <a:prstGeom prst="rect">
            <a:avLst/>
          </a:prstGeom>
          <a:noFill/>
          <a:ln w="9525" algn="ctr">
            <a:noFill/>
            <a:miter lim="800000"/>
            <a:headEnd/>
            <a:tailEnd/>
          </a:ln>
        </p:spPr>
      </p:pic>
      <p:pic>
        <p:nvPicPr>
          <p:cNvPr id="18437" name="Picture 6" descr="npo000018"/>
          <p:cNvPicPr>
            <a:picLocks noChangeAspect="1" noChangeArrowheads="1"/>
          </p:cNvPicPr>
          <p:nvPr/>
        </p:nvPicPr>
        <p:blipFill>
          <a:blip r:embed="rId4" cstate="print"/>
          <a:srcRect/>
          <a:stretch>
            <a:fillRect/>
          </a:stretch>
        </p:blipFill>
        <p:spPr bwMode="auto">
          <a:xfrm>
            <a:off x="0" y="0"/>
            <a:ext cx="1981200" cy="3343275"/>
          </a:xfrm>
          <a:prstGeom prst="rect">
            <a:avLst/>
          </a:prstGeom>
          <a:noFill/>
          <a:ln w="9525" algn="ctr">
            <a:noFill/>
            <a:miter lim="800000"/>
            <a:headEnd/>
            <a:tailEnd/>
          </a:ln>
        </p:spPr>
      </p:pic>
      <p:sp>
        <p:nvSpPr>
          <p:cNvPr id="18438" name="TextBox 7"/>
          <p:cNvSpPr txBox="1">
            <a:spLocks noChangeArrowheads="1"/>
          </p:cNvSpPr>
          <p:nvPr/>
        </p:nvSpPr>
        <p:spPr bwMode="auto">
          <a:xfrm>
            <a:off x="3286125" y="3000375"/>
            <a:ext cx="2500313" cy="646113"/>
          </a:xfrm>
          <a:prstGeom prst="rect">
            <a:avLst/>
          </a:prstGeom>
          <a:noFill/>
          <a:ln w="9525">
            <a:noFill/>
            <a:miter lim="800000"/>
            <a:headEnd/>
            <a:tailEnd/>
          </a:ln>
        </p:spPr>
        <p:txBody>
          <a:bodyPr>
            <a:spAutoFit/>
          </a:bodyPr>
          <a:lstStyle/>
          <a:p>
            <a:r>
              <a:rPr lang="en-US">
                <a:latin typeface="Calibri" pitchFamily="34" charset="0"/>
              </a:rPr>
              <a:t/>
            </a:r>
            <a:br>
              <a:rPr lang="en-US">
                <a:latin typeface="Calibri" pitchFamily="34" charset="0"/>
              </a:rPr>
            </a:br>
            <a:endParaRPr lang="he-IL">
              <a:latin typeface="Calibri" pitchFamily="34" charset="0"/>
            </a:endParaRPr>
          </a:p>
        </p:txBody>
      </p:sp>
      <p:pic>
        <p:nvPicPr>
          <p:cNvPr id="5" name="Picture 2" descr="PICT0416"/>
          <p:cNvPicPr>
            <a:picLocks noChangeAspect="1" noChangeArrowheads="1"/>
          </p:cNvPicPr>
          <p:nvPr/>
        </p:nvPicPr>
        <p:blipFill>
          <a:blip r:embed="rId5" cstate="print"/>
          <a:srcRect/>
          <a:stretch>
            <a:fillRect/>
          </a:stretch>
        </p:blipFill>
        <p:spPr bwMode="auto">
          <a:xfrm>
            <a:off x="3000364" y="2143116"/>
            <a:ext cx="2286016" cy="2525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תמונה 3" descr="תמונה1.jpg"/>
          <p:cNvPicPr>
            <a:picLocks noChangeAspect="1"/>
          </p:cNvPicPr>
          <p:nvPr/>
        </p:nvPicPr>
        <p:blipFill>
          <a:blip r:embed="rId2" cstate="print"/>
          <a:srcRect/>
          <a:stretch>
            <a:fillRect/>
          </a:stretch>
        </p:blipFill>
        <p:spPr bwMode="auto">
          <a:xfrm>
            <a:off x="0" y="0"/>
            <a:ext cx="10144125" cy="6858000"/>
          </a:xfrm>
          <a:prstGeom prst="rect">
            <a:avLst/>
          </a:prstGeom>
          <a:noFill/>
          <a:ln w="9525">
            <a:noFill/>
            <a:miter lim="800000"/>
            <a:headEnd/>
            <a:tailEnd/>
          </a:ln>
        </p:spPr>
      </p:pic>
      <p:sp>
        <p:nvSpPr>
          <p:cNvPr id="11" name="מלבן 10"/>
          <p:cNvSpPr/>
          <p:nvPr/>
        </p:nvSpPr>
        <p:spPr>
          <a:xfrm>
            <a:off x="642910" y="500042"/>
            <a:ext cx="7794121" cy="923330"/>
          </a:xfrm>
          <a:prstGeom prst="rect">
            <a:avLst/>
          </a:prstGeom>
          <a:noFill/>
        </p:spPr>
        <p:txBody>
          <a:bodyPr>
            <a:spAutoFit/>
          </a:bodyPr>
          <a:lstStyle/>
          <a:p>
            <a:pPr algn="ctr" fontAlgn="auto">
              <a:spcBef>
                <a:spcPts val="0"/>
              </a:spcBef>
              <a:spcAft>
                <a:spcPts val="0"/>
              </a:spcAft>
              <a:defRPr/>
            </a:pPr>
            <a:r>
              <a:rPr lang="ar-AE"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سؤال البحث    </a:t>
            </a:r>
            <a:r>
              <a:rPr lang="he-IL"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שאלת המחקר </a:t>
            </a:r>
          </a:p>
        </p:txBody>
      </p:sp>
      <p:sp>
        <p:nvSpPr>
          <p:cNvPr id="12" name="כותרת משנה 11"/>
          <p:cNvSpPr>
            <a:spLocks noGrp="1"/>
          </p:cNvSpPr>
          <p:nvPr>
            <p:ph type="subTitle" idx="1"/>
          </p:nvPr>
        </p:nvSpPr>
        <p:spPr>
          <a:xfrm>
            <a:off x="0" y="1928802"/>
            <a:ext cx="10072726" cy="4357718"/>
          </a:xfrm>
        </p:spPr>
        <p:txBody>
          <a:bodyPr rtlCol="1">
            <a:normAutofit lnSpcReduction="10000"/>
          </a:bodyPr>
          <a:lstStyle/>
          <a:p>
            <a:pPr fontAlgn="auto">
              <a:spcAft>
                <a:spcPts val="0"/>
              </a:spcAft>
              <a:buFont typeface="Arial" pitchFamily="34" charset="0"/>
              <a:buNone/>
              <a:defRPr/>
            </a:pPr>
            <a:r>
              <a:rPr lang="ar-DZ" sz="44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ما هي العلاقة بين درجة الحرارة ووتيرة </a:t>
            </a:r>
          </a:p>
          <a:p>
            <a:pPr fontAlgn="auto">
              <a:spcAft>
                <a:spcPts val="0"/>
              </a:spcAft>
              <a:buFont typeface="Arial" pitchFamily="34" charset="0"/>
              <a:buNone/>
              <a:defRPr/>
            </a:pPr>
            <a:r>
              <a:rPr lang="ar-DZ" sz="44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تنفس وعمل/حركة الحلزون؟</a:t>
            </a:r>
            <a:endParaRPr lang="he-IL" sz="44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a:p>
            <a:pPr fontAlgn="auto">
              <a:spcAft>
                <a:spcPts val="0"/>
              </a:spcAft>
              <a:buFont typeface="Arial" pitchFamily="34" charset="0"/>
              <a:buNone/>
              <a:defRPr/>
            </a:pPr>
            <a:endParaRPr lang="he-IL"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David" pitchFamily="34" charset="-79"/>
              <a:cs typeface="David" pitchFamily="34" charset="-79"/>
            </a:endParaRPr>
          </a:p>
          <a:p>
            <a:pPr fontAlgn="auto">
              <a:spcAft>
                <a:spcPts val="0"/>
              </a:spcAft>
              <a:buFont typeface="Arial" pitchFamily="34" charset="0"/>
              <a:buNone/>
              <a:defRPr/>
            </a:pPr>
            <a:endParaRPr lang="he-IL"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David" pitchFamily="34" charset="-79"/>
              <a:cs typeface="David" pitchFamily="34" charset="-79"/>
            </a:endParaRPr>
          </a:p>
          <a:p>
            <a:pPr fontAlgn="auto">
              <a:spcAft>
                <a:spcPts val="0"/>
              </a:spcAft>
              <a:buFont typeface="Arial" pitchFamily="34" charset="0"/>
              <a:buNone/>
              <a:defRPr/>
            </a:pPr>
            <a:r>
              <a:rPr lang="he-IL"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David" pitchFamily="34" charset="-79"/>
                <a:cs typeface="David" pitchFamily="34" charset="-79"/>
              </a:rPr>
              <a:t>    מה </a:t>
            </a:r>
            <a:r>
              <a:rPr lang="he-IL"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David" pitchFamily="34" charset="-79"/>
                <a:cs typeface="David" pitchFamily="34" charset="-79"/>
              </a:rPr>
              <a:t>הקשר בין הטמפרטורה לקצב נשימת</a:t>
            </a:r>
          </a:p>
          <a:p>
            <a:pPr fontAlgn="auto">
              <a:spcAft>
                <a:spcPts val="0"/>
              </a:spcAft>
              <a:buFont typeface="Arial" pitchFamily="34" charset="0"/>
              <a:buNone/>
              <a:defRPr/>
            </a:pPr>
            <a:r>
              <a:rPr lang="he-IL"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David" pitchFamily="34" charset="-79"/>
                <a:cs typeface="David" pitchFamily="34" charset="-79"/>
              </a:rPr>
              <a:t> ופעילות </a:t>
            </a:r>
            <a:r>
              <a:rPr lang="he-IL" sz="4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David" pitchFamily="34" charset="-79"/>
                <a:cs typeface="David" pitchFamily="34" charset="-79"/>
              </a:rPr>
              <a:t>הדרחול</a:t>
            </a:r>
            <a:r>
              <a:rPr lang="he-IL"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David" pitchFamily="34" charset="-79"/>
                <a:cs typeface="David" pitchFamily="34" charset="-79"/>
              </a:rPr>
              <a:t>? </a:t>
            </a:r>
          </a:p>
          <a:p>
            <a:pPr fontAlgn="auto">
              <a:spcAft>
                <a:spcPts val="0"/>
              </a:spcAft>
              <a:buFont typeface="Arial" pitchFamily="34" charset="0"/>
              <a:buNone/>
              <a:defRPr/>
            </a:pPr>
            <a:endParaRPr lang="he-IL" dirty="0"/>
          </a:p>
        </p:txBody>
      </p:sp>
      <p:pic>
        <p:nvPicPr>
          <p:cNvPr id="5" name="Picture 2" descr="C:\Documents and Settings\כרימה\My Documents\My Pictures\aspj_bigpic.jpg"/>
          <p:cNvPicPr>
            <a:picLocks noChangeAspect="1" noChangeArrowheads="1"/>
          </p:cNvPicPr>
          <p:nvPr/>
        </p:nvPicPr>
        <p:blipFill>
          <a:blip r:embed="rId3" cstate="print"/>
          <a:srcRect t="41223" r="7463" b="5656"/>
          <a:stretch>
            <a:fillRect/>
          </a:stretch>
        </p:blipFill>
        <p:spPr bwMode="auto">
          <a:xfrm>
            <a:off x="928688" y="3500438"/>
            <a:ext cx="4429125" cy="11430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 0  L 0.25 0  E" pathEditMode="relative" ptsTypes="">
                                      <p:cBhvr>
                                        <p:cTn id="6"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תמונה 3" descr="תמונה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482" name="כותרת 1"/>
          <p:cNvSpPr>
            <a:spLocks noGrp="1"/>
          </p:cNvSpPr>
          <p:nvPr>
            <p:ph type="ctrTitle"/>
          </p:nvPr>
        </p:nvSpPr>
        <p:spPr>
          <a:xfrm>
            <a:off x="0" y="3071813"/>
            <a:ext cx="8786813" cy="3000375"/>
          </a:xfrm>
        </p:spPr>
        <p:txBody>
          <a:bodyPr/>
          <a:lstStyle/>
          <a:p>
            <a:r>
              <a:rPr lang="he-IL" b="1" smtClean="0">
                <a:latin typeface="David" pitchFamily="2" charset="-79"/>
                <a:cs typeface="David" pitchFamily="2" charset="-79"/>
              </a:rPr>
              <a:t>קצב הנשימה משתנה בטמפרטורות שונות בחקר שלנו נבדוק את השפעת הטמפרטורות השונות על קצב נשימת החלזונות ועל קצב תנועתם.</a:t>
            </a:r>
            <a:endParaRPr lang="he-IL" smtClean="0"/>
          </a:p>
        </p:txBody>
      </p:sp>
      <p:sp>
        <p:nvSpPr>
          <p:cNvPr id="3" name="כותרת משנה 2"/>
          <p:cNvSpPr>
            <a:spLocks noGrp="1"/>
          </p:cNvSpPr>
          <p:nvPr>
            <p:ph type="subTitle" idx="1"/>
          </p:nvPr>
        </p:nvSpPr>
        <p:spPr>
          <a:xfrm>
            <a:off x="0" y="0"/>
            <a:ext cx="9144000" cy="4500563"/>
          </a:xfrm>
        </p:spPr>
        <p:txBody>
          <a:bodyPr rtlCol="1">
            <a:normAutofit/>
          </a:bodyPr>
          <a:lstStyle/>
          <a:p>
            <a:pPr fontAlgn="auto">
              <a:spcAft>
                <a:spcPts val="0"/>
              </a:spcAft>
              <a:buFont typeface="Arial" pitchFamily="34" charset="0"/>
              <a:buNone/>
              <a:defRPr/>
            </a:pPr>
            <a:r>
              <a:rPr lang="ar-DZ" sz="4000" b="1" dirty="0" smtClean="0">
                <a:solidFill>
                  <a:schemeClr val="tx1"/>
                </a:solidFill>
              </a:rPr>
              <a:t>تتغير وتيرة </a:t>
            </a:r>
            <a:r>
              <a:rPr lang="ar-AE" sz="4000" b="1" dirty="0" err="1" smtClean="0">
                <a:solidFill>
                  <a:schemeClr val="tx1"/>
                </a:solidFill>
              </a:rPr>
              <a:t>ال</a:t>
            </a:r>
            <a:r>
              <a:rPr lang="ar-DZ" sz="4000" b="1" dirty="0" smtClean="0">
                <a:solidFill>
                  <a:schemeClr val="tx1"/>
                </a:solidFill>
              </a:rPr>
              <a:t>تنفس بدرجات حرارة مختلفة </a:t>
            </a:r>
          </a:p>
          <a:p>
            <a:pPr fontAlgn="auto">
              <a:spcAft>
                <a:spcPts val="0"/>
              </a:spcAft>
              <a:buFont typeface="Arial" pitchFamily="34" charset="0"/>
              <a:buNone/>
              <a:defRPr/>
            </a:pPr>
            <a:r>
              <a:rPr lang="ar-DZ" sz="4000" b="1" dirty="0" smtClean="0">
                <a:solidFill>
                  <a:schemeClr val="tx1"/>
                </a:solidFill>
              </a:rPr>
              <a:t>في بحثنا سنفحص تأثير درجات الحرارة المختلفة </a:t>
            </a:r>
          </a:p>
          <a:p>
            <a:pPr fontAlgn="auto">
              <a:spcAft>
                <a:spcPts val="0"/>
              </a:spcAft>
              <a:buFont typeface="Arial" pitchFamily="34" charset="0"/>
              <a:buNone/>
              <a:defRPr/>
            </a:pPr>
            <a:r>
              <a:rPr lang="ar-DZ" sz="4000" b="1" dirty="0" smtClean="0">
                <a:solidFill>
                  <a:schemeClr val="tx1"/>
                </a:solidFill>
              </a:rPr>
              <a:t>على وتيرة تنفس وحركة </a:t>
            </a:r>
            <a:r>
              <a:rPr lang="ar-DZ" sz="4000" b="1" dirty="0" err="1" smtClean="0">
                <a:solidFill>
                  <a:schemeClr val="tx1"/>
                </a:solidFill>
              </a:rPr>
              <a:t>الحلزونات</a:t>
            </a:r>
            <a:r>
              <a:rPr lang="ar-DZ" sz="4000" b="1" dirty="0" smtClean="0">
                <a:solidFill>
                  <a:schemeClr val="tx1"/>
                </a:solidFill>
              </a:rPr>
              <a:t> .</a:t>
            </a:r>
            <a:endParaRPr lang="he-IL" sz="40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תמונה 4" descr="תמונה1.jpg"/>
          <p:cNvPicPr>
            <a:picLocks noChangeAspect="1"/>
          </p:cNvPicPr>
          <p:nvPr/>
        </p:nvPicPr>
        <p:blipFill>
          <a:blip r:embed="rId2" cstate="print"/>
          <a:srcRect/>
          <a:stretch>
            <a:fillRect/>
          </a:stretch>
        </p:blipFill>
        <p:spPr bwMode="auto">
          <a:xfrm>
            <a:off x="0" y="-642938"/>
            <a:ext cx="10668000" cy="8001001"/>
          </a:xfrm>
          <a:prstGeom prst="rect">
            <a:avLst/>
          </a:prstGeom>
          <a:noFill/>
          <a:ln w="9525">
            <a:noFill/>
            <a:miter lim="800000"/>
            <a:headEnd/>
            <a:tailEnd/>
          </a:ln>
        </p:spPr>
      </p:pic>
      <p:sp>
        <p:nvSpPr>
          <p:cNvPr id="21506" name="כותרת 1"/>
          <p:cNvSpPr>
            <a:spLocks noGrp="1"/>
          </p:cNvSpPr>
          <p:nvPr>
            <p:ph type="ctrTitle"/>
          </p:nvPr>
        </p:nvSpPr>
        <p:spPr>
          <a:xfrm>
            <a:off x="1371600" y="-214313"/>
            <a:ext cx="7772400" cy="1470026"/>
          </a:xfrm>
        </p:spPr>
        <p:txBody>
          <a:bodyPr/>
          <a:lstStyle/>
          <a:p>
            <a:r>
              <a:rPr lang="ar-AE" sz="3600" b="1" smtClean="0"/>
              <a:t>سير البحـــــــــث </a:t>
            </a:r>
            <a:r>
              <a:rPr lang="he-IL" sz="3600" b="1" smtClean="0"/>
              <a:t>:                  מהלך המחקר </a:t>
            </a:r>
            <a:r>
              <a:rPr lang="he-IL" smtClean="0"/>
              <a:t/>
            </a:r>
            <a:br>
              <a:rPr lang="he-IL" smtClean="0"/>
            </a:br>
            <a:endParaRPr lang="he-IL" smtClean="0"/>
          </a:p>
        </p:txBody>
      </p:sp>
      <p:sp>
        <p:nvSpPr>
          <p:cNvPr id="21507" name="מלבן 5"/>
          <p:cNvSpPr>
            <a:spLocks noChangeArrowheads="1"/>
          </p:cNvSpPr>
          <p:nvPr/>
        </p:nvSpPr>
        <p:spPr bwMode="auto">
          <a:xfrm>
            <a:off x="357188" y="592138"/>
            <a:ext cx="8786812" cy="6292850"/>
          </a:xfrm>
          <a:prstGeom prst="rect">
            <a:avLst/>
          </a:prstGeom>
          <a:noFill/>
          <a:ln w="9525">
            <a:noFill/>
            <a:miter lim="800000"/>
            <a:headEnd/>
            <a:tailEnd/>
          </a:ln>
        </p:spPr>
        <p:txBody>
          <a:bodyPr>
            <a:spAutoFit/>
          </a:bodyPr>
          <a:lstStyle/>
          <a:p>
            <a:r>
              <a:rPr lang="ar-AE" sz="2800" b="1" u="sng">
                <a:latin typeface="Calibri" pitchFamily="34" charset="0"/>
              </a:rPr>
              <a:t>تجربة 1 : </a:t>
            </a:r>
          </a:p>
          <a:p>
            <a:r>
              <a:rPr lang="ar-AE" sz="2800">
                <a:latin typeface="Calibri" pitchFamily="34" charset="0"/>
              </a:rPr>
              <a:t>الغاز المنطلق من عملية التنفس </a:t>
            </a:r>
            <a:r>
              <a:rPr lang="en-US" sz="2800">
                <a:latin typeface="Calibri" pitchFamily="34" charset="0"/>
              </a:rPr>
              <a:t>CO</a:t>
            </a:r>
            <a:r>
              <a:rPr lang="en-US" sz="2400" baseline="-25000">
                <a:latin typeface="Calibri" pitchFamily="34" charset="0"/>
              </a:rPr>
              <a:t>2</a:t>
            </a:r>
            <a:r>
              <a:rPr lang="ar-AE" sz="2800">
                <a:latin typeface="Calibri" pitchFamily="34" charset="0"/>
              </a:rPr>
              <a:t>.</a:t>
            </a:r>
          </a:p>
          <a:p>
            <a:r>
              <a:rPr lang="he-IL" sz="2800" b="1" u="sng">
                <a:latin typeface="Calibri" pitchFamily="34" charset="0"/>
              </a:rPr>
              <a:t>ניסוי 1 : </a:t>
            </a:r>
          </a:p>
          <a:p>
            <a:r>
              <a:rPr lang="he-IL" sz="2800">
                <a:latin typeface="Calibri" pitchFamily="34" charset="0"/>
              </a:rPr>
              <a:t>הגז הנפלט מהנשימה הוא</a:t>
            </a:r>
            <a:r>
              <a:rPr lang="en-US" sz="2800">
                <a:latin typeface="Calibri" pitchFamily="34" charset="0"/>
              </a:rPr>
              <a:t>CO</a:t>
            </a:r>
            <a:r>
              <a:rPr lang="en-US" sz="1100">
                <a:latin typeface="Calibri" pitchFamily="34" charset="0"/>
              </a:rPr>
              <a:t>2</a:t>
            </a:r>
            <a:r>
              <a:rPr lang="ar-AE" sz="1100">
                <a:latin typeface="Calibri" pitchFamily="34" charset="0"/>
              </a:rPr>
              <a:t>.</a:t>
            </a:r>
          </a:p>
          <a:p>
            <a:endParaRPr lang="he-IL" sz="1100">
              <a:latin typeface="Calibri" pitchFamily="34" charset="0"/>
            </a:endParaRPr>
          </a:p>
          <a:p>
            <a:r>
              <a:rPr lang="he-IL" sz="2800" b="1" u="sng">
                <a:latin typeface="Calibri" pitchFamily="34" charset="0"/>
              </a:rPr>
              <a:t>ניסוי 2 : </a:t>
            </a:r>
          </a:p>
          <a:p>
            <a:r>
              <a:rPr lang="he-IL" sz="2800">
                <a:latin typeface="Calibri" pitchFamily="34" charset="0"/>
              </a:rPr>
              <a:t>בדיקת קצב הנשימה של הדרחול נעשתה על ידי</a:t>
            </a:r>
          </a:p>
          <a:p>
            <a:r>
              <a:rPr lang="he-IL" sz="2800">
                <a:latin typeface="Calibri" pitchFamily="34" charset="0"/>
              </a:rPr>
              <a:t> הכנסת דרחולים למבחינות שמכילות כדורי זכוכית</a:t>
            </a:r>
          </a:p>
          <a:p>
            <a:r>
              <a:rPr lang="he-IL" sz="2800">
                <a:latin typeface="Calibri" pitchFamily="34" charset="0"/>
              </a:rPr>
              <a:t>ומים  ואנדקטור  פינול פתלאין והמבחינות סגורות. </a:t>
            </a:r>
          </a:p>
          <a:p>
            <a:r>
              <a:rPr lang="he-IL" sz="2800">
                <a:latin typeface="Calibri" pitchFamily="34" charset="0"/>
              </a:rPr>
              <a:t>והזמן עד שהצבע נעלם ,הוא המדד לנשימה .</a:t>
            </a:r>
          </a:p>
          <a:p>
            <a:r>
              <a:rPr lang="ar-AE" sz="2800" b="1" u="sng">
                <a:latin typeface="Calibri" pitchFamily="34" charset="0"/>
              </a:rPr>
              <a:t>تجربة 2: </a:t>
            </a:r>
          </a:p>
          <a:p>
            <a:r>
              <a:rPr lang="ar-AE" sz="2800">
                <a:latin typeface="Calibri" pitchFamily="34" charset="0"/>
              </a:rPr>
              <a:t>فحص وتيرة تنفس الحلزون كانت عن طريق ادخال الحلزونات لانابيب اختبارية تحوي كرات زجاجية وماء وكاشف فينول فتالين، والأنابيب مغلقة .</a:t>
            </a:r>
          </a:p>
          <a:p>
            <a:r>
              <a:rPr lang="ar-AE" sz="2800">
                <a:latin typeface="Calibri" pitchFamily="34" charset="0"/>
              </a:rPr>
              <a:t>والزمن حتى اختفاء اللون ،</a:t>
            </a:r>
            <a:r>
              <a:rPr lang="ar-DZ" sz="2800">
                <a:latin typeface="Calibri" pitchFamily="34" charset="0"/>
              </a:rPr>
              <a:t>هو</a:t>
            </a:r>
            <a:r>
              <a:rPr lang="ar-AE" sz="2800">
                <a:latin typeface="Calibri" pitchFamily="34" charset="0"/>
              </a:rPr>
              <a:t>مقياس لعملية التنفس .</a:t>
            </a:r>
            <a:endParaRPr lang="he-IL" sz="2800">
              <a:latin typeface="Calibri" pitchFamily="34" charset="0"/>
            </a:endParaRPr>
          </a:p>
          <a:p>
            <a:endParaRPr lang="he-IL" sz="2800">
              <a:latin typeface="Calibri" pitchFamily="34" charset="0"/>
            </a:endParaRPr>
          </a:p>
        </p:txBody>
      </p:sp>
      <p:sp>
        <p:nvSpPr>
          <p:cNvPr id="21508" name="Picture 2" descr="H:\DCIM\100MEDIA\PICT0601.JPG"/>
          <p:cNvSpPr>
            <a:spLocks noChangeAspect="1" noChangeArrowheads="1"/>
          </p:cNvSpPr>
          <p:nvPr/>
        </p:nvSpPr>
        <p:spPr bwMode="auto">
          <a:xfrm>
            <a:off x="-57792938" y="11858625"/>
            <a:ext cx="33289875" cy="28575000"/>
          </a:xfrm>
          <a:prstGeom prst="rect">
            <a:avLst/>
          </a:prstGeom>
          <a:noFill/>
          <a:ln w="9525">
            <a:noFill/>
            <a:miter lim="800000"/>
            <a:headEnd/>
            <a:tailEnd/>
          </a:ln>
        </p:spPr>
        <p:txBody>
          <a:bodyPr/>
          <a:lstStyle/>
          <a:p>
            <a:endParaRPr lang="he-IL"/>
          </a:p>
        </p:txBody>
      </p:sp>
      <p:pic>
        <p:nvPicPr>
          <p:cNvPr id="9" name="תמונה 8" descr="H:\DCIM\100MEDIA\PICT0605.JPG"/>
          <p:cNvPicPr/>
          <p:nvPr/>
        </p:nvPicPr>
        <p:blipFill>
          <a:blip r:embed="rId3" cstate="print"/>
          <a:srcRect/>
          <a:stretch>
            <a:fillRect/>
          </a:stretch>
        </p:blipFill>
        <p:spPr bwMode="auto">
          <a:xfrm>
            <a:off x="1714480" y="500042"/>
            <a:ext cx="1309786" cy="101959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תמונה 9" descr="H:\DCIM\100MEDIA\PICT0607.JPG"/>
          <p:cNvPicPr/>
          <p:nvPr/>
        </p:nvPicPr>
        <p:blipFill>
          <a:blip r:embed="rId4" cstate="print"/>
          <a:srcRect/>
          <a:stretch>
            <a:fillRect/>
          </a:stretch>
        </p:blipFill>
        <p:spPr bwMode="auto">
          <a:xfrm>
            <a:off x="285720" y="500042"/>
            <a:ext cx="1345449" cy="10001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27" name="Picture 3" descr="PICT0601"/>
          <p:cNvPicPr>
            <a:picLocks noChangeAspect="1" noChangeArrowheads="1"/>
          </p:cNvPicPr>
          <p:nvPr/>
        </p:nvPicPr>
        <p:blipFill>
          <a:blip r:embed="rId5" cstate="print"/>
          <a:srcRect/>
          <a:stretch>
            <a:fillRect/>
          </a:stretch>
        </p:blipFill>
        <p:spPr bwMode="auto">
          <a:xfrm>
            <a:off x="2928926" y="571480"/>
            <a:ext cx="1565277" cy="107157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050" name="Picture 2" descr="PICT0412"/>
          <p:cNvPicPr>
            <a:picLocks noChangeAspect="1" noChangeArrowheads="1"/>
          </p:cNvPicPr>
          <p:nvPr/>
        </p:nvPicPr>
        <p:blipFill>
          <a:blip r:embed="rId6" cstate="print"/>
          <a:srcRect/>
          <a:stretch>
            <a:fillRect/>
          </a:stretch>
        </p:blipFill>
        <p:spPr bwMode="auto">
          <a:xfrm>
            <a:off x="0" y="2285992"/>
            <a:ext cx="1928794" cy="2457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תמונה 7" descr="תמונה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30" name="כותרת 1"/>
          <p:cNvSpPr>
            <a:spLocks noGrp="1"/>
          </p:cNvSpPr>
          <p:nvPr>
            <p:ph type="ctrTitle"/>
          </p:nvPr>
        </p:nvSpPr>
        <p:spPr>
          <a:xfrm>
            <a:off x="0" y="214313"/>
            <a:ext cx="8772525" cy="1928812"/>
          </a:xfrm>
        </p:spPr>
        <p:txBody>
          <a:bodyPr/>
          <a:lstStyle/>
          <a:p>
            <a:pPr algn="r"/>
            <a:r>
              <a:rPr lang="ar-JO" b="1" smtClean="0"/>
              <a:t>تجارب البحث                    </a:t>
            </a:r>
            <a:r>
              <a:rPr lang="he-IL" b="1" smtClean="0"/>
              <a:t>    ניסויי המחקר</a:t>
            </a:r>
            <a:r>
              <a:rPr lang="ar-JO" b="1" smtClean="0"/>
              <a:t> </a:t>
            </a:r>
            <a:br>
              <a:rPr lang="ar-JO" b="1" smtClean="0"/>
            </a:br>
            <a:r>
              <a:rPr lang="ar-JO" b="1" smtClean="0"/>
              <a:t> تجربة1- تنفس                   </a:t>
            </a:r>
            <a:r>
              <a:rPr lang="he-IL" b="1" smtClean="0"/>
              <a:t>ניסוי 1- נשימה</a:t>
            </a:r>
          </a:p>
        </p:txBody>
      </p:sp>
      <p:sp>
        <p:nvSpPr>
          <p:cNvPr id="22531" name="כותרת משנה 2"/>
          <p:cNvSpPr>
            <a:spLocks noGrp="1"/>
          </p:cNvSpPr>
          <p:nvPr>
            <p:ph type="subTitle" idx="1"/>
          </p:nvPr>
        </p:nvSpPr>
        <p:spPr>
          <a:xfrm>
            <a:off x="0" y="2276475"/>
            <a:ext cx="9144000" cy="2324100"/>
          </a:xfrm>
        </p:spPr>
        <p:txBody>
          <a:bodyPr/>
          <a:lstStyle/>
          <a:p>
            <a:r>
              <a:rPr lang="ar-JO" b="1" smtClean="0">
                <a:solidFill>
                  <a:schemeClr val="tx1"/>
                </a:solidFill>
              </a:rPr>
              <a:t>هل تؤثر درجة الحرارة على وتيرة تنفس الحلزون</a:t>
            </a:r>
            <a:r>
              <a:rPr lang="he-IL" b="1" smtClean="0">
                <a:solidFill>
                  <a:schemeClr val="tx1"/>
                </a:solidFill>
              </a:rPr>
              <a:t>?</a:t>
            </a:r>
            <a:r>
              <a:rPr lang="ar-JO" b="1" smtClean="0">
                <a:solidFill>
                  <a:schemeClr val="tx1"/>
                </a:solidFill>
              </a:rPr>
              <a:t> </a:t>
            </a:r>
          </a:p>
          <a:p>
            <a:r>
              <a:rPr lang="ar-JO" b="1" smtClean="0">
                <a:solidFill>
                  <a:schemeClr val="tx1"/>
                </a:solidFill>
              </a:rPr>
              <a:t> </a:t>
            </a:r>
            <a:r>
              <a:rPr lang="he-IL" b="1" smtClean="0">
                <a:solidFill>
                  <a:schemeClr val="tx1"/>
                </a:solidFill>
              </a:rPr>
              <a:t>האם הטמפ' משפיעה על קצב הנשימה של הדרחול? </a:t>
            </a:r>
          </a:p>
        </p:txBody>
      </p:sp>
      <p:pic>
        <p:nvPicPr>
          <p:cNvPr id="5" name="תמונה 4" descr="H:\DCIM\100MEDIA\PICT0570.JPG"/>
          <p:cNvPicPr/>
          <p:nvPr/>
        </p:nvPicPr>
        <p:blipFill>
          <a:blip r:embed="rId3" cstate="print"/>
          <a:srcRect l="1825" t="33216" b="25088"/>
          <a:stretch>
            <a:fillRect/>
          </a:stretch>
        </p:blipFill>
        <p:spPr bwMode="auto">
          <a:xfrm>
            <a:off x="1714480" y="3643314"/>
            <a:ext cx="5715040" cy="150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33" name="TextBox 6"/>
          <p:cNvSpPr txBox="1">
            <a:spLocks noChangeArrowheads="1"/>
          </p:cNvSpPr>
          <p:nvPr/>
        </p:nvSpPr>
        <p:spPr bwMode="auto">
          <a:xfrm>
            <a:off x="357188" y="5143500"/>
            <a:ext cx="8358187" cy="1384300"/>
          </a:xfrm>
          <a:prstGeom prst="rect">
            <a:avLst/>
          </a:prstGeom>
          <a:noFill/>
          <a:ln w="9525">
            <a:noFill/>
            <a:miter lim="800000"/>
            <a:headEnd/>
            <a:tailEnd/>
          </a:ln>
        </p:spPr>
        <p:txBody>
          <a:bodyPr>
            <a:spAutoFit/>
          </a:bodyPr>
          <a:lstStyle/>
          <a:p>
            <a:r>
              <a:rPr lang="ar-AE" sz="2800" b="1">
                <a:latin typeface="Calibri" pitchFamily="34" charset="0"/>
              </a:rPr>
              <a:t>رجعنا على ا</a:t>
            </a:r>
            <a:r>
              <a:rPr lang="ar-JO" sz="2800" b="1">
                <a:latin typeface="Calibri" pitchFamily="34" charset="0"/>
              </a:rPr>
              <a:t>لتجربة 5 مرات وجمعنا النتائج وحسبنا معدل للزمن .</a:t>
            </a:r>
          </a:p>
          <a:p>
            <a:r>
              <a:rPr lang="he-IL" sz="2800" b="1">
                <a:latin typeface="Calibri" pitchFamily="34" charset="0"/>
              </a:rPr>
              <a:t>חזרנו על הניסוי 5 פעמים ,אספנו את התוצאות וחישבנו ממוצע לזמן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743</Words>
  <Application>Microsoft Office PowerPoint</Application>
  <PresentationFormat>‫הצגה על המסך (4:3)</PresentationFormat>
  <Paragraphs>89</Paragraphs>
  <Slides>16</Slides>
  <Notes>1</Notes>
  <HiddenSlides>0</HiddenSlides>
  <MMClips>0</MMClips>
  <ScaleCrop>false</ScaleCrop>
  <HeadingPairs>
    <vt:vector size="6" baseType="variant">
      <vt:variant>
        <vt:lpstr>ערכת נושא</vt:lpstr>
      </vt:variant>
      <vt:variant>
        <vt:i4>1</vt:i4>
      </vt:variant>
      <vt:variant>
        <vt:lpstr>שרתי OLE מוטבעים</vt:lpstr>
      </vt:variant>
      <vt:variant>
        <vt:i4>1</vt:i4>
      </vt:variant>
      <vt:variant>
        <vt:lpstr>כותרות שקופיות</vt:lpstr>
      </vt:variant>
      <vt:variant>
        <vt:i4>16</vt:i4>
      </vt:variant>
    </vt:vector>
  </HeadingPairs>
  <TitlesOfParts>
    <vt:vector size="18" baseType="lpstr">
      <vt:lpstr>ערכת נושא Office</vt:lpstr>
      <vt:lpstr>משוואה</vt:lpstr>
      <vt:lpstr>שקופית 1</vt:lpstr>
      <vt:lpstr>מגישים: סלע גולדברג עידן בלאופלד جوانا غضبان روان قرش   </vt:lpstr>
      <vt:lpstr>علم البيئة هو فرع في البيولوجيا الذي يدرس العلاقات  بين الكائنات الحية المختلفة والمحيط الذي حولها </vt:lpstr>
      <vt:lpstr>מה משותף  בין התמונות?</vt:lpstr>
      <vt:lpstr>בטבע אפשר לצפות בתופעה שבה דרחולים     ממוקמים על צמחים שונים וכך הם בורחים     מהטמפרטורה הגבוה שנפלטת מהאדמה</vt:lpstr>
      <vt:lpstr>שקופית 6</vt:lpstr>
      <vt:lpstr>קצב הנשימה משתנה בטמפרטורות שונות בחקר שלנו נבדוק את השפעת הטמפרטורות השונות על קצב נשימת החלזונות ועל קצב תנועתם.</vt:lpstr>
      <vt:lpstr>سير البحـــــــــث :                  מהלך המחקר  </vt:lpstr>
      <vt:lpstr>تجارب البحث                        ניסויי המחקר   تجربة1- تنفس                   ניסוי 1- נשימה</vt:lpstr>
      <vt:lpstr>ניסוי 2- תנועה                التجربة -2حركة </vt:lpstr>
      <vt:lpstr>שקופית 11</vt:lpstr>
      <vt:lpstr>שקופית 12</vt:lpstr>
      <vt:lpstr>تلخيص البحث             סיכום המחקר </vt:lpstr>
      <vt:lpstr>-الحلزون ينتمي للرخويات وأغلبية جسمه من السوائل فعندما تكون درجة الحرارة عالية بالنسبة له كما لاحظنا في نتائجنا أي أعلى من      ، من الممكن ان يفقد سوائل للبيئة المحيطة وهذا سيؤدي لجفافه فلكي يحافظ على نفسه من خطر الجفاف فقد وجد بالاضافة الى الملاءمة الفسيولوجية ملاءمة سلوكية للبيئة الجافة والحارة فهو يخلد في قوقعته ويغلق فتحتها ويتسلق الشجيرات.. ولتصبح درجات الحرارة والرطوبة مناسبة له ليعود الى حالته الطبيعية بعد رحلة طويلة قضاها أعلى النبات . </vt:lpstr>
      <vt:lpstr>-החילזון שייך למחלקת הרכיכות ורוב גופו מורכב מנוזלים, עלול לאבד נוזלים לסביבה כאשר הטמפ' היא גבוה מדי עבורו. כמו שראינו בתוצאות שלנו, יותר מ-(        )העלול לגרום להתייבשותו. כדי להגן על עצמו מסכנת התייבשות הוא פיתח בנוסף להתאמות אנטומיות התאמת התנהגות שבה החילזון אינו נושם ולכן בתקופה היבשה של השנה החילזון מסתגר בקונכיתו וסוגר את פתחה .חילזונות שאינם פעילים נמצאים על גבי הצמח. עד הגשם הראשון כשהטמפ' מתאימה חוזרים לחיים רגילים אחרי טיול ארוך על הצמח.                   </vt:lpstr>
      <vt:lpstr>שקופית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kreme</dc:creator>
  <cp:lastModifiedBy>*****</cp:lastModifiedBy>
  <cp:revision>82</cp:revision>
  <dcterms:created xsi:type="dcterms:W3CDTF">2012-01-25T11:01:36Z</dcterms:created>
  <dcterms:modified xsi:type="dcterms:W3CDTF">2012-02-04T19:02:07Z</dcterms:modified>
</cp:coreProperties>
</file>