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1" r:id="rId1"/>
  </p:sldMasterIdLst>
  <p:sldIdLst>
    <p:sldId id="256" r:id="rId2"/>
    <p:sldId id="26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66"/>
    <a:srgbClr val="996633"/>
    <a:srgbClr val="FF99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62" autoAdjust="0"/>
    <p:restoredTop sz="94682" autoAdjust="0"/>
  </p:normalViewPr>
  <p:slideViewPr>
    <p:cSldViewPr>
      <p:cViewPr varScale="1">
        <p:scale>
          <a:sx n="68" d="100"/>
          <a:sy n="68" d="100"/>
        </p:scale>
        <p:origin x="-58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88CD9C-C2E3-4D31-8CCE-425844E5691E}" type="datetimeFigureOut">
              <a:rPr lang="he-IL"/>
              <a:pPr/>
              <a:t>ו'/סיון/תשע"ב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81EF5-8E0B-40E7-9E8A-D98CDD53C4DF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4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C788D1-2EF6-470A-B827-F4B00DA0C6F2}" type="datetimeFigureOut">
              <a:rPr lang="he-IL"/>
              <a:pPr/>
              <a:t>ו'/סיון/תשע"ב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FD3FD-5E1D-4C1D-88ED-13B1323FE872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7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5DA09B-B4F1-49B7-AF01-8A4603E40A18}" type="datetimeFigureOut">
              <a:rPr lang="he-IL"/>
              <a:pPr/>
              <a:t>ו'/סיון/תשע"ב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8ACFD-0F92-4B5F-9D7D-1A9E778B9BE0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62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F957CF-1308-4B6E-BD62-56207A3805B2}" type="datetimeFigureOut">
              <a:rPr lang="he-IL"/>
              <a:pPr/>
              <a:t>ו'/סיון/תשע"ב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0D1FC-F554-4A42-9421-26755E1C4597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75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56D12F-4224-4932-81C9-C336D72733DD}" type="datetimeFigureOut">
              <a:rPr lang="he-IL"/>
              <a:pPr/>
              <a:t>ו'/סיון/תשע"ב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C2626-0D7C-4901-9EAD-D05336544455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18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65339A-6E1A-4415-B1F6-25D279EBECEC}" type="datetimeFigureOut">
              <a:rPr lang="he-IL"/>
              <a:pPr/>
              <a:t>ו'/סיון/תשע"ב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0F02C-D245-425E-9C55-F676830FBD8D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13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5C0FBC-3178-4B26-AFDB-073629168B46}" type="datetimeFigureOut">
              <a:rPr lang="he-IL"/>
              <a:pPr/>
              <a:t>ו'/סיון/תשע"ב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71343-BC54-4D0F-8F54-E496636D6775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12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93CA94-8FFA-41C7-98FC-3D0117817D31}" type="datetimeFigureOut">
              <a:rPr lang="he-IL"/>
              <a:pPr/>
              <a:t>ו'/סיון/תשע"ב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EFC48-1D0D-4890-BE8C-B6B2B8CD7AFA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5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B5C376-9434-4F40-8405-4F5300BB8111}" type="datetimeFigureOut">
              <a:rPr lang="he-IL"/>
              <a:pPr/>
              <a:t>ו'/סיון/תשע"ב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5829A2-3AF2-4E4C-942A-FDE33B9B7D11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34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306D6B-B0AD-4749-9C39-F28D9EBB177E}" type="datetimeFigureOut">
              <a:rPr lang="he-IL"/>
              <a:pPr/>
              <a:t>ו'/סיון/תשע"ב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A6ACB-599F-470F-A1AF-18005732C250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0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C6AD0B-60C7-4964-BA60-0A1F102FE291}" type="datetimeFigureOut">
              <a:rPr lang="he-IL"/>
              <a:pPr/>
              <a:t>ו'/סיון/תשע"ב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1BEFD-05F7-417B-A0FF-F50EECCB8D94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85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2DFAF17-7C0E-4852-B13E-F5DA9AC3F64A}" type="datetimeFigureOut">
              <a:rPr lang="he-IL"/>
              <a:pPr/>
              <a:t>ו'/סיון/תשע"ב</a:t>
            </a:fld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D587E130-E976-4B12-A51D-C6140C42412A}" type="slidenum">
              <a:rPr lang="he-IL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he-IL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אלקטרוליזה</a:t>
            </a:r>
            <a:br>
              <a:rPr lang="he-IL" sz="4000" b="1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ar-JO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الالكتروليزا</a:t>
            </a:r>
            <a:r>
              <a:rPr lang="he-IL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br>
              <a:rPr lang="he-IL" sz="4000" b="1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he-IL" sz="4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4294967295"/>
          </p:nvPr>
        </p:nvSpPr>
        <p:spPr>
          <a:xfrm>
            <a:off x="1258888" y="3860800"/>
            <a:ext cx="6403975" cy="1414463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r>
              <a:rPr lang="he-IL">
                <a:solidFill>
                  <a:srgbClr val="000066"/>
                </a:solidFill>
              </a:rPr>
              <a:t>תמר- </a:t>
            </a:r>
            <a:r>
              <a:rPr lang="ar-JO">
                <a:solidFill>
                  <a:srgbClr val="000066"/>
                </a:solidFill>
              </a:rPr>
              <a:t>تمار   </a:t>
            </a:r>
            <a:r>
              <a:rPr lang="he-IL">
                <a:solidFill>
                  <a:srgbClr val="000066"/>
                </a:solidFill>
              </a:rPr>
              <a:t>אנג'אם- </a:t>
            </a:r>
            <a:r>
              <a:rPr lang="ar-JO">
                <a:solidFill>
                  <a:srgbClr val="000066"/>
                </a:solidFill>
              </a:rPr>
              <a:t>انغام </a:t>
            </a:r>
            <a:endParaRPr lang="he-IL">
              <a:solidFill>
                <a:srgbClr val="000066"/>
              </a:solidFill>
            </a:endParaRPr>
          </a:p>
          <a:p>
            <a:pPr marL="0" indent="0" algn="ctr">
              <a:buFontTx/>
              <a:buNone/>
            </a:pPr>
            <a:r>
              <a:rPr lang="he-IL">
                <a:solidFill>
                  <a:srgbClr val="000066"/>
                </a:solidFill>
              </a:rPr>
              <a:t>ערגה- </a:t>
            </a:r>
            <a:r>
              <a:rPr lang="ar-JO">
                <a:solidFill>
                  <a:srgbClr val="000066"/>
                </a:solidFill>
              </a:rPr>
              <a:t>عرغة</a:t>
            </a:r>
            <a:r>
              <a:rPr lang="he-IL">
                <a:solidFill>
                  <a:srgbClr val="000066"/>
                </a:solidFill>
              </a:rPr>
              <a:t>    סמאהר- </a:t>
            </a:r>
            <a:r>
              <a:rPr lang="ar-JO">
                <a:solidFill>
                  <a:srgbClr val="000066"/>
                </a:solidFill>
              </a:rPr>
              <a:t>سماهر</a:t>
            </a:r>
            <a:r>
              <a:rPr lang="he-IL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11188" y="5300663"/>
            <a:ext cx="6408737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e-IL" sz="2800">
                <a:solidFill>
                  <a:srgbClr val="0000CC"/>
                </a:solidFill>
              </a:rPr>
              <a:t>בית חינוך "אופק" – בית ספר "השלום"</a:t>
            </a:r>
          </a:p>
          <a:p>
            <a:pPr>
              <a:spcBef>
                <a:spcPct val="50000"/>
              </a:spcBef>
            </a:pPr>
            <a:r>
              <a:rPr lang="ar-JO" sz="2800">
                <a:solidFill>
                  <a:srgbClr val="0000CC"/>
                </a:solidFill>
              </a:rPr>
              <a:t>المدرسه التربويه ”اوفك“ – مدرسة ”السلام“</a:t>
            </a:r>
            <a:endParaRPr lang="en-US" sz="280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כותרת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ar-JO">
                <a:effectLst>
                  <a:outerShdw blurRad="38100" dist="38100" dir="2700000" algn="tl">
                    <a:srgbClr val="FFFFFF"/>
                  </a:outerShdw>
                </a:effectLst>
              </a:rPr>
              <a:t>النتائج  </a:t>
            </a:r>
            <a:r>
              <a:rPr lang="he-IL">
                <a:effectLst>
                  <a:outerShdw blurRad="38100" dist="38100" dir="2700000" algn="tl">
                    <a:srgbClr val="FFFFFF"/>
                  </a:outerShdw>
                </a:effectLst>
              </a:rPr>
              <a:t>מסקנות</a:t>
            </a:r>
            <a:r>
              <a:rPr lang="ar-JO"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endParaRPr lang="he-IL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267" name="מציין מיקום תוכן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he-IL" sz="2800"/>
              <a:t>מהניסויים למדנו שיש גורמים המשפיעים על האלקטרוליזה למשל : מתח וריכוז התמיסה.</a:t>
            </a:r>
          </a:p>
          <a:p>
            <a:pPr>
              <a:buFontTx/>
              <a:buNone/>
            </a:pPr>
            <a:r>
              <a:rPr lang="he-IL" sz="2800"/>
              <a:t> </a:t>
            </a:r>
            <a:r>
              <a:rPr lang="ar-JO" sz="2800"/>
              <a:t>من التجارب تعلمنا عدة عوامل تؤثر على الالكتروليزا  ومنها :</a:t>
            </a:r>
          </a:p>
          <a:p>
            <a:pPr>
              <a:buFontTx/>
              <a:buNone/>
            </a:pPr>
            <a:r>
              <a:rPr lang="ar-JO" sz="2800"/>
              <a:t>قوة التيار وتركيز المحلول.</a:t>
            </a:r>
            <a:endParaRPr lang="he-IL" sz="2800"/>
          </a:p>
        </p:txBody>
      </p:sp>
      <p:pic>
        <p:nvPicPr>
          <p:cNvPr id="11268" name="תמונה 1" descr="http://bioage.typepad.com/photos/uncategorized/standard_electrolys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141663"/>
            <a:ext cx="35337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כותרת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ar-JO">
                <a:effectLst>
                  <a:outerShdw blurRad="38100" dist="38100" dir="2700000" algn="tl">
                    <a:srgbClr val="FFFFFF"/>
                  </a:outerShdw>
                </a:effectLst>
              </a:rPr>
              <a:t>شكر للمرشدين </a:t>
            </a:r>
            <a:r>
              <a:rPr lang="he-IL">
                <a:effectLst>
                  <a:outerShdw blurRad="38100" dist="38100" dir="2700000" algn="tl">
                    <a:srgbClr val="FFFFFF"/>
                  </a:outerShdw>
                </a:effectLst>
              </a:rPr>
              <a:t>תודות למנחים</a:t>
            </a:r>
          </a:p>
        </p:txBody>
      </p:sp>
      <p:sp>
        <p:nvSpPr>
          <p:cNvPr id="12291" name="מציין מיקום תוכן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ar-JO"/>
              <a:t>ابراهيم  حماد </a:t>
            </a:r>
            <a:r>
              <a:rPr lang="he-IL"/>
              <a:t>אברהים חמאד</a:t>
            </a:r>
            <a:endParaRPr lang="ar-JO"/>
          </a:p>
          <a:p>
            <a:pPr>
              <a:buFontTx/>
              <a:buNone/>
            </a:pPr>
            <a:r>
              <a:rPr lang="ar-JO"/>
              <a:t>انجيلا كنبسكي </a:t>
            </a:r>
            <a:r>
              <a:rPr lang="he-IL"/>
              <a:t>אנג'לה קנבסקי</a:t>
            </a:r>
            <a:endParaRPr lang="ar-JO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הסבר ענן 5"/>
          <p:cNvSpPr>
            <a:spLocks noChangeArrowheads="1"/>
          </p:cNvSpPr>
          <p:nvPr/>
        </p:nvSpPr>
        <p:spPr bwMode="auto">
          <a:xfrm>
            <a:off x="6946900" y="908050"/>
            <a:ext cx="1512888" cy="936625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" name="הסבר ענן 8"/>
          <p:cNvSpPr/>
          <p:nvPr/>
        </p:nvSpPr>
        <p:spPr>
          <a:xfrm>
            <a:off x="5219700" y="1484313"/>
            <a:ext cx="1512888" cy="9366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11" name="הסבר ענן 10"/>
          <p:cNvSpPr/>
          <p:nvPr/>
        </p:nvSpPr>
        <p:spPr>
          <a:xfrm>
            <a:off x="3779838" y="1052513"/>
            <a:ext cx="1512887" cy="9366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12" name="הסבר ענן 11"/>
          <p:cNvSpPr/>
          <p:nvPr/>
        </p:nvSpPr>
        <p:spPr>
          <a:xfrm>
            <a:off x="1403350" y="1125538"/>
            <a:ext cx="1800225" cy="100806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6928445" y="900907"/>
            <a:ext cx="1452353" cy="9541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latin typeface="+mn-lt"/>
                <a:cs typeface="+mn-cs"/>
              </a:rPr>
              <a:t>תמר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latin typeface="+mn-lt"/>
                <a:cs typeface="+mn-cs"/>
              </a:rPr>
              <a:t> </a:t>
            </a:r>
            <a:r>
              <a:rPr lang="ar-JO" sz="2800" dirty="0">
                <a:latin typeface="+mn-lt"/>
                <a:cs typeface="+mn-cs"/>
              </a:rPr>
              <a:t>تمار</a:t>
            </a:r>
            <a:endParaRPr lang="he-IL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080" name="מלבן 14"/>
          <p:cNvSpPr>
            <a:spLocks noChangeArrowheads="1"/>
          </p:cNvSpPr>
          <p:nvPr/>
        </p:nvSpPr>
        <p:spPr bwMode="auto">
          <a:xfrm>
            <a:off x="5165725" y="1700213"/>
            <a:ext cx="1457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e-IL" sz="2000">
                <a:latin typeface="Calibri" pitchFamily="34" charset="0"/>
              </a:rPr>
              <a:t>אנג'אם- </a:t>
            </a:r>
            <a:r>
              <a:rPr lang="ar-JO" sz="2000">
                <a:latin typeface="Calibri" pitchFamily="34" charset="0"/>
              </a:rPr>
              <a:t>انغام </a:t>
            </a:r>
            <a:endParaRPr lang="he-IL" sz="2000">
              <a:latin typeface="Calibri" pitchFamily="34" charset="0"/>
            </a:endParaRPr>
          </a:p>
        </p:txBody>
      </p:sp>
      <p:sp>
        <p:nvSpPr>
          <p:cNvPr id="17" name="מלבן 16"/>
          <p:cNvSpPr/>
          <p:nvPr/>
        </p:nvSpPr>
        <p:spPr>
          <a:xfrm>
            <a:off x="3961726" y="1052736"/>
            <a:ext cx="1208984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latin typeface="+mn-lt"/>
                <a:cs typeface="+mn-cs"/>
              </a:rPr>
              <a:t>סמאהר</a:t>
            </a:r>
            <a:endParaRPr lang="ar-JO" sz="28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JO" sz="2800" dirty="0" err="1">
                <a:latin typeface="+mn-lt"/>
                <a:cs typeface="+mn-cs"/>
              </a:rPr>
              <a:t>سماهر</a:t>
            </a:r>
            <a:endParaRPr lang="he-IL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" name="מלבן 17"/>
          <p:cNvSpPr/>
          <p:nvPr/>
        </p:nvSpPr>
        <p:spPr>
          <a:xfrm>
            <a:off x="1403648" y="1268760"/>
            <a:ext cx="182453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dirty="0">
                <a:latin typeface="+mn-lt"/>
                <a:cs typeface="+mn-cs"/>
              </a:rPr>
              <a:t>ערגה- </a:t>
            </a:r>
            <a:r>
              <a:rPr lang="ar-JO" sz="2800" dirty="0" err="1">
                <a:latin typeface="+mn-lt"/>
                <a:cs typeface="+mn-cs"/>
              </a:rPr>
              <a:t>عرغة</a:t>
            </a:r>
            <a:endParaRPr lang="he-IL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2" grpId="0" animBg="1"/>
      <p:bldP spid="30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ar-JO" sz="4000">
                <a:effectLst>
                  <a:outerShdw blurRad="38100" dist="38100" dir="2700000" algn="tl">
                    <a:srgbClr val="FFFFFF"/>
                  </a:outerShdw>
                </a:effectLst>
              </a:rPr>
              <a:t>ما هو التحليل الكهربائي (الالكتروليزا) ؟</a:t>
            </a:r>
            <a:r>
              <a:rPr lang="he-IL" sz="40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br>
              <a:rPr lang="he-IL" sz="40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he-IL" sz="4000">
                <a:effectLst>
                  <a:outerShdw blurRad="38100" dist="38100" dir="2700000" algn="tl">
                    <a:srgbClr val="FFFFFF"/>
                  </a:outerShdw>
                </a:effectLst>
              </a:rPr>
              <a:t>מה הוא תהליך האלקטרוליזה 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24082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he-IL" sz="2600"/>
          </a:p>
          <a:p>
            <a:pPr>
              <a:lnSpc>
                <a:spcPct val="90000"/>
              </a:lnSpc>
              <a:buFontTx/>
              <a:buNone/>
            </a:pPr>
            <a:r>
              <a:rPr lang="he-IL" sz="2600"/>
              <a:t>אלקטרוליזה היא דרך להפרדת תרכובות ליסודות המרכיבים אותן, באמצעות העברת זרם חשמלי בתמיסה. ניתן לבצע אלקטרוליזה רק בזרם ישיר.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ar-JO" sz="2600"/>
              <a:t>الالكتروليزا هي تحليل المركب الى العناصر التي كونته بواسطة التيار الكهربائي . يجب ان نعمل التحليل الكهربائي فقط بقوة تيار كهربائي مباشر. </a:t>
            </a:r>
          </a:p>
          <a:p>
            <a:pPr>
              <a:lnSpc>
                <a:spcPct val="90000"/>
              </a:lnSpc>
              <a:buFontTx/>
              <a:buNone/>
            </a:pPr>
            <a:endParaRPr lang="he-IL" sz="2600"/>
          </a:p>
        </p:txBody>
      </p:sp>
      <p:pic>
        <p:nvPicPr>
          <p:cNvPr id="4100" name="Picture 2" descr="http://www.green-planet-solar-energy.com/images/hydrogen-electrolysi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144963"/>
            <a:ext cx="3178175" cy="27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he-IL" sz="4000">
                <a:effectLst>
                  <a:outerShdw blurRad="38100" dist="38100" dir="2700000" algn="tl">
                    <a:srgbClr val="FFFFFF"/>
                  </a:outerShdw>
                </a:effectLst>
              </a:rPr>
              <a:t>חוק פאראדיי הראשון </a:t>
            </a:r>
            <a:r>
              <a:rPr lang="ar-JO" sz="400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ar-JO" sz="400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ar-JO" sz="4000">
                <a:effectLst>
                  <a:outerShdw blurRad="38100" dist="38100" dir="2700000" algn="tl">
                    <a:srgbClr val="FFFFFF"/>
                  </a:outerShdw>
                </a:effectLst>
              </a:rPr>
              <a:t>قانون فرادي الاول</a:t>
            </a:r>
            <a:endParaRPr lang="he-IL" sz="4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123" name="מציין מיקום תוכן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2047875"/>
          </a:xfrm>
        </p:spPr>
        <p:txBody>
          <a:bodyPr/>
          <a:lstStyle/>
          <a:p>
            <a:pPr>
              <a:buFontTx/>
              <a:buNone/>
            </a:pPr>
            <a:r>
              <a:rPr lang="he-IL" sz="2800"/>
              <a:t>חוק פאראדיי הראשון הוא כלי לחישוב מסת החומר המצטברת על האלקטרודה לאחר תהליך האלקטרוליזה.</a:t>
            </a:r>
            <a:endParaRPr lang="en-US" sz="2800"/>
          </a:p>
          <a:p>
            <a:pPr>
              <a:buFontTx/>
              <a:buNone/>
            </a:pPr>
            <a:r>
              <a:rPr lang="ar-JO"/>
              <a:t>قانون فرادي الاول يحسب كتلة المادة المتجمعه على الالكترودا في نهاية التحليل الكهربائي</a:t>
            </a:r>
            <a:endParaRPr lang="he-IL"/>
          </a:p>
        </p:txBody>
      </p:sp>
      <p:pic>
        <p:nvPicPr>
          <p:cNvPr id="5124" name="Picture 2" descr="IMGP19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r="18646" b="12770"/>
          <a:stretch>
            <a:fillRect/>
          </a:stretch>
        </p:blipFill>
        <p:spPr bwMode="auto">
          <a:xfrm>
            <a:off x="2195513" y="3357563"/>
            <a:ext cx="252095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מחבר חץ ישר 5"/>
          <p:cNvCxnSpPr>
            <a:cxnSpLocks noChangeShapeType="1"/>
          </p:cNvCxnSpPr>
          <p:nvPr/>
        </p:nvCxnSpPr>
        <p:spPr bwMode="auto">
          <a:xfrm>
            <a:off x="2051050" y="5157788"/>
            <a:ext cx="1008063" cy="1587"/>
          </a:xfrm>
          <a:prstGeom prst="straightConnector1">
            <a:avLst/>
          </a:prstGeom>
          <a:noFill/>
          <a:ln w="762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5435600" y="3789363"/>
            <a:ext cx="27368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>
                <a:latin typeface="Calibri" pitchFamily="34" charset="0"/>
              </a:rPr>
              <a:t>M=k*Q=k*I*t</a:t>
            </a:r>
          </a:p>
          <a:p>
            <a:pPr eaLnBrk="1" hangingPunct="1"/>
            <a:endParaRPr lang="he-IL" sz="28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123" grpId="0"/>
      <p:bldP spid="51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/>
          <p:cNvSpPr>
            <a:spLocks noGrp="1"/>
          </p:cNvSpPr>
          <p:nvPr>
            <p:ph type="title" idx="4294967295"/>
          </p:nvPr>
        </p:nvSpPr>
        <p:spPr>
          <a:xfrm>
            <a:off x="1825625" y="300038"/>
            <a:ext cx="6342063" cy="895350"/>
          </a:xfrm>
        </p:spPr>
        <p:txBody>
          <a:bodyPr/>
          <a:lstStyle/>
          <a:p>
            <a:r>
              <a:rPr lang="ar-JO">
                <a:effectLst>
                  <a:outerShdw blurRad="38100" dist="38100" dir="2700000" algn="tl">
                    <a:srgbClr val="FFFFFF"/>
                  </a:outerShdw>
                </a:effectLst>
              </a:rPr>
              <a:t>اسئلة البحث   </a:t>
            </a:r>
            <a:r>
              <a:rPr lang="he-IL">
                <a:effectLst>
                  <a:outerShdw blurRad="38100" dist="38100" dir="2700000" algn="tl">
                    <a:srgbClr val="FFFFFF"/>
                  </a:outerShdw>
                </a:effectLst>
              </a:rPr>
              <a:t>שאלות החקר</a:t>
            </a:r>
          </a:p>
        </p:txBody>
      </p:sp>
      <p:sp>
        <p:nvSpPr>
          <p:cNvPr id="6147" name="מציין מיקום תוכן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he-IL"/>
              <a:t>לבדוק כיצד שינוי המתח משפיע על תהליך האלקטרוליזה?</a:t>
            </a:r>
            <a:r>
              <a:rPr lang="en-US"/>
              <a:t> </a:t>
            </a:r>
          </a:p>
          <a:p>
            <a:pPr>
              <a:buFontTx/>
              <a:buNone/>
            </a:pPr>
            <a:r>
              <a:rPr lang="en-US" sz="2800"/>
              <a:t>     </a:t>
            </a:r>
            <a:r>
              <a:rPr lang="ar-JO" sz="2800"/>
              <a:t>نفحص هل تغيير جهد التيار يؤثر على التحليل الكهربائي؟</a:t>
            </a:r>
            <a:endParaRPr lang="he-IL" sz="2800"/>
          </a:p>
          <a:p>
            <a:r>
              <a:rPr lang="he-IL" sz="2800"/>
              <a:t>האם שינוי ריכוז התמיסה משפיע על תהליך האלקטרוליזה?</a:t>
            </a:r>
          </a:p>
          <a:p>
            <a:pPr>
              <a:buFontTx/>
              <a:buNone/>
            </a:pPr>
            <a:r>
              <a:rPr lang="he-IL" sz="2800"/>
              <a:t>       </a:t>
            </a:r>
            <a:r>
              <a:rPr lang="ar-JO" sz="2800"/>
              <a:t>تغيير تركيز الماده يؤثر على مجرى التحليل الكهربائي؟</a:t>
            </a:r>
            <a:r>
              <a:rPr lang="he-IL" sz="2800"/>
              <a:t> </a:t>
            </a:r>
            <a:endParaRPr lang="en-US" sz="2800"/>
          </a:p>
          <a:p>
            <a:r>
              <a:rPr lang="he-IL" sz="2800"/>
              <a:t>כיצד ניתן למצוא את קבוע פאראדיי של הנחושת?</a:t>
            </a:r>
          </a:p>
          <a:p>
            <a:pPr>
              <a:buFontTx/>
              <a:buNone/>
            </a:pPr>
            <a:r>
              <a:rPr lang="he-IL" sz="2800"/>
              <a:t>  </a:t>
            </a:r>
            <a:r>
              <a:rPr lang="ar-JO" sz="2800"/>
              <a:t>     كيف يمكن ايجاد ثابت فرداي للنحاس؟</a:t>
            </a:r>
            <a:endParaRPr lang="en-US" sz="2800"/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כותרת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e-IL">
                <a:effectLst>
                  <a:outerShdw blurRad="38100" dist="38100" dir="2700000" algn="tl">
                    <a:srgbClr val="FFFFFF"/>
                  </a:outerShdw>
                </a:effectLst>
              </a:rPr>
              <a:t>מהלך הניסוי </a:t>
            </a:r>
            <a:r>
              <a:rPr lang="ar-JO">
                <a:effectLst>
                  <a:outerShdw blurRad="38100" dist="38100" dir="2700000" algn="tl">
                    <a:srgbClr val="FFFFFF"/>
                  </a:outerShdw>
                </a:effectLst>
              </a:rPr>
              <a:t>سير التجربه</a:t>
            </a:r>
            <a:endParaRPr lang="he-IL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7171" name="Picture 2" descr="IMG_22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6" t="5128"/>
          <a:stretch>
            <a:fillRect/>
          </a:stretch>
        </p:blipFill>
        <p:spPr bwMode="auto">
          <a:xfrm>
            <a:off x="6011863" y="2205038"/>
            <a:ext cx="25971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2206625"/>
            <a:ext cx="3646487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כותרת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ar-JO">
                <a:effectLst>
                  <a:outerShdw blurRad="38100" dist="38100" dir="2700000" algn="tl">
                    <a:srgbClr val="FFFFFF"/>
                  </a:outerShdw>
                </a:effectLst>
              </a:rPr>
              <a:t>تجارب  </a:t>
            </a:r>
            <a:r>
              <a:rPr lang="he-IL">
                <a:effectLst>
                  <a:outerShdw blurRad="38100" dist="38100" dir="2700000" algn="tl">
                    <a:srgbClr val="FFFFFF"/>
                  </a:outerShdw>
                </a:effectLst>
              </a:rPr>
              <a:t>ניסויים</a:t>
            </a:r>
          </a:p>
        </p:txBody>
      </p:sp>
      <p:sp>
        <p:nvSpPr>
          <p:cNvPr id="8195" name="מציין מיקום תוכן 2"/>
          <p:cNvSpPr>
            <a:spLocks noGrp="1"/>
          </p:cNvSpPr>
          <p:nvPr>
            <p:ph idx="4294967295"/>
          </p:nvPr>
        </p:nvSpPr>
        <p:spPr>
          <a:xfrm>
            <a:off x="468313" y="1557338"/>
            <a:ext cx="8229600" cy="2519362"/>
          </a:xfrm>
        </p:spPr>
        <p:txBody>
          <a:bodyPr/>
          <a:lstStyle/>
          <a:p>
            <a:r>
              <a:rPr lang="he-IL" sz="2800"/>
              <a:t>בדקנו האם שינוי המתח משפיע על האלקטרוליזה  וגילינו שככל שהמתח גבוה יותר האלקטרוליזה מהירה יותר.</a:t>
            </a:r>
          </a:p>
          <a:p>
            <a:pPr>
              <a:buFontTx/>
              <a:buNone/>
            </a:pPr>
            <a:r>
              <a:rPr lang="he-IL" sz="2800"/>
              <a:t> </a:t>
            </a:r>
            <a:r>
              <a:rPr lang="ar-JO" sz="2800"/>
              <a:t>  فحصنا هل قوة التيار تؤثر على التحليل الكهربائي واكتشفنا انه كلما كانت قوة التيار اقوى كان التحليل اسرع اكثر.</a:t>
            </a:r>
            <a:endParaRPr lang="he-IL" sz="2800"/>
          </a:p>
        </p:txBody>
      </p:sp>
      <p:pic>
        <p:nvPicPr>
          <p:cNvPr id="8196" name="תמונה 3" descr="Scanned at 9-28-2010 18-28 PM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4" t="9969" r="9898" b="5295"/>
          <a:stretch>
            <a:fillRect/>
          </a:stretch>
        </p:blipFill>
        <p:spPr bwMode="auto">
          <a:xfrm>
            <a:off x="4067175" y="3930650"/>
            <a:ext cx="38179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מציין מיקום תוכן 2"/>
          <p:cNvSpPr>
            <a:spLocks noGrp="1"/>
          </p:cNvSpPr>
          <p:nvPr>
            <p:ph idx="4294967295"/>
          </p:nvPr>
        </p:nvSpPr>
        <p:spPr>
          <a:xfrm>
            <a:off x="539750" y="692150"/>
            <a:ext cx="8229600" cy="2881313"/>
          </a:xfrm>
        </p:spPr>
        <p:txBody>
          <a:bodyPr/>
          <a:lstStyle/>
          <a:p>
            <a:r>
              <a:rPr lang="he-IL" sz="2800"/>
              <a:t>בניסוי השני בדקנו האם שינוי ריכוז התמיסה משפיע על האלקטרוליזה, גילינו שככל שריכוז התמיסה עולה מסת הנחושת על האנודה יורדת.</a:t>
            </a:r>
          </a:p>
          <a:p>
            <a:pPr>
              <a:buFontTx/>
              <a:buNone/>
            </a:pPr>
            <a:r>
              <a:rPr lang="ar-JO" sz="2800"/>
              <a:t>   بالتجربه الثانيه فحصنا هل تغيير تركيز المحلول يؤثر على الالكتروليزا ،اكتشفنا انه كلما تركيز المحلول ارتفع كتلة النحاس على القضيب انخفضت.</a:t>
            </a:r>
            <a:endParaRPr lang="he-IL" sz="2800"/>
          </a:p>
        </p:txBody>
      </p:sp>
      <p:pic>
        <p:nvPicPr>
          <p:cNvPr id="9219" name="Picture 2" descr="T:\כ  י  ת  ו  ת\kita9-1_sheli\ערגה\IMGP18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159125"/>
            <a:ext cx="4103687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4294967295"/>
          </p:nvPr>
        </p:nvSpPr>
        <p:spPr>
          <a:xfrm>
            <a:off x="539750" y="692150"/>
            <a:ext cx="8229600" cy="38163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he-IL" sz="2200"/>
              <a:t>בניסוי האחרון ניסינו לגלות את קבוע פאראדיי של הנחושת.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e-IL" sz="2200"/>
              <a:t>     התוצאה שקיבלנו הייתה  7 -^10×8.6 ואילו התוצאה הנכונה היא: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e-IL" sz="2200"/>
              <a:t>     7-^10×6.35 אחוז הסטייה הוא </a:t>
            </a:r>
            <a:r>
              <a:rPr lang="en-US" sz="2200"/>
              <a:t>35.4%</a:t>
            </a:r>
            <a:endParaRPr lang="he-IL" sz="2200"/>
          </a:p>
          <a:p>
            <a:pPr>
              <a:lnSpc>
                <a:spcPct val="80000"/>
              </a:lnSpc>
              <a:buFontTx/>
              <a:buNone/>
            </a:pPr>
            <a:r>
              <a:rPr lang="he-IL" sz="2200"/>
              <a:t>   </a:t>
            </a:r>
            <a:endParaRPr lang="ar-JO" sz="2200"/>
          </a:p>
          <a:p>
            <a:pPr>
              <a:lnSpc>
                <a:spcPct val="80000"/>
              </a:lnSpc>
              <a:buFontTx/>
              <a:buNone/>
            </a:pPr>
            <a:endParaRPr lang="ar-JO" sz="2200"/>
          </a:p>
          <a:p>
            <a:pPr>
              <a:lnSpc>
                <a:spcPct val="80000"/>
              </a:lnSpc>
              <a:buFontTx/>
              <a:buNone/>
            </a:pPr>
            <a:endParaRPr lang="ar-JO" sz="2200"/>
          </a:p>
          <a:p>
            <a:pPr>
              <a:lnSpc>
                <a:spcPct val="80000"/>
              </a:lnSpc>
              <a:buFontTx/>
              <a:buNone/>
            </a:pPr>
            <a:r>
              <a:rPr lang="ar-JO" sz="2200"/>
              <a:t>في التجربه الاخيره حاولنا ان نكتشف  ثابت فرداي لكلوريد النحاس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ar-JO" sz="2200"/>
              <a:t>   النتيجه كانت </a:t>
            </a:r>
            <a:r>
              <a:rPr lang="he-IL" sz="2200"/>
              <a:t>7 -^10×8.6 </a:t>
            </a:r>
            <a:r>
              <a:rPr lang="ar-JO" sz="2200"/>
              <a:t>وايضا النتيجه الصحيحه هي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e-IL" sz="2200"/>
              <a:t>   7-^10×6.35 </a:t>
            </a:r>
            <a:r>
              <a:rPr lang="ar-JO" sz="2200"/>
              <a:t>نسبة الانحراف %35.4</a:t>
            </a:r>
            <a:endParaRPr lang="he-IL" sz="2200"/>
          </a:p>
          <a:p>
            <a:pPr>
              <a:lnSpc>
                <a:spcPct val="80000"/>
              </a:lnSpc>
              <a:buFontTx/>
              <a:buNone/>
            </a:pPr>
            <a:r>
              <a:rPr lang="he-IL" sz="2200"/>
              <a:t>   </a:t>
            </a: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3419475" y="1989138"/>
            <a:ext cx="2736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Calibri" pitchFamily="34" charset="0"/>
              </a:rPr>
              <a:t>M=k*Q=k*I*t</a:t>
            </a:r>
          </a:p>
          <a:p>
            <a:pPr eaLnBrk="1" hangingPunct="1"/>
            <a:endParaRPr lang="he-IL" sz="2800">
              <a:latin typeface="Calibri" pitchFamily="34" charset="0"/>
            </a:endParaRPr>
          </a:p>
        </p:txBody>
      </p:sp>
      <p:pic>
        <p:nvPicPr>
          <p:cNvPr id="10244" name="תמונה 1" descr="M_Faraday_Th_Phillips_oil_18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73463"/>
            <a:ext cx="2159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243" grpId="0"/>
    </p:bldLst>
  </p:timing>
</p:sld>
</file>

<file path=ppt/theme/theme1.xml><?xml version="1.0" encoding="utf-8"?>
<a:theme xmlns:a="http://schemas.openxmlformats.org/drawingml/2006/main" name="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</TotalTime>
  <Words>378</Words>
  <Application>Microsoft Office PowerPoint</Application>
  <PresentationFormat>‫הצגה על המסך (4:3)</PresentationFormat>
  <Paragraphs>50</Paragraphs>
  <Slides>11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4" baseType="lpstr">
      <vt:lpstr>Arial</vt:lpstr>
      <vt:lpstr>Calibri</vt:lpstr>
      <vt:lpstr>עיצוב ברירת מחדל</vt:lpstr>
      <vt:lpstr>אלקטרוליזה الالكتروليزا  </vt:lpstr>
      <vt:lpstr>מצגת של PowerPoint</vt:lpstr>
      <vt:lpstr>ما هو التحليل الكهربائي (الالكتروليزا) ؟  מה הוא תהליך האלקטרוליזה ?</vt:lpstr>
      <vt:lpstr>חוק פאראדיי הראשון  قانون فرادي الاول</vt:lpstr>
      <vt:lpstr>اسئلة البحث   שאלות החקר</vt:lpstr>
      <vt:lpstr>מהלך הניסוי سير التجربه</vt:lpstr>
      <vt:lpstr>تجارب  ניסויים</vt:lpstr>
      <vt:lpstr>מצגת של PowerPoint</vt:lpstr>
      <vt:lpstr>מצגת של PowerPoint</vt:lpstr>
      <vt:lpstr>النتائج  מסקנות   </vt:lpstr>
      <vt:lpstr>شكر للمرشدين תודות למנחים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אלקטרוליזה الالكتروليزا</dc:title>
  <dc:creator>*****</dc:creator>
  <cp:lastModifiedBy>shuki</cp:lastModifiedBy>
  <cp:revision>38</cp:revision>
  <dcterms:created xsi:type="dcterms:W3CDTF">2011-01-27T08:06:26Z</dcterms:created>
  <dcterms:modified xsi:type="dcterms:W3CDTF">2012-05-27T04:36:54Z</dcterms:modified>
</cp:coreProperties>
</file>